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27"/>
  </p:notesMasterIdLst>
  <p:sldIdLst>
    <p:sldId id="328" r:id="rId2"/>
    <p:sldId id="329" r:id="rId3"/>
    <p:sldId id="388" r:id="rId4"/>
    <p:sldId id="400" r:id="rId5"/>
    <p:sldId id="389" r:id="rId6"/>
    <p:sldId id="390" r:id="rId7"/>
    <p:sldId id="401" r:id="rId8"/>
    <p:sldId id="402" r:id="rId9"/>
    <p:sldId id="391" r:id="rId10"/>
    <p:sldId id="403" r:id="rId11"/>
    <p:sldId id="398" r:id="rId12"/>
    <p:sldId id="393" r:id="rId13"/>
    <p:sldId id="392" r:id="rId14"/>
    <p:sldId id="394" r:id="rId15"/>
    <p:sldId id="395" r:id="rId16"/>
    <p:sldId id="404" r:id="rId17"/>
    <p:sldId id="396" r:id="rId18"/>
    <p:sldId id="405" r:id="rId19"/>
    <p:sldId id="397" r:id="rId20"/>
    <p:sldId id="387" r:id="rId21"/>
    <p:sldId id="406" r:id="rId22"/>
    <p:sldId id="407" r:id="rId23"/>
    <p:sldId id="408" r:id="rId24"/>
    <p:sldId id="409" r:id="rId25"/>
    <p:sldId id="410" r:id="rId2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60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60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60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60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60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60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60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60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60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5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CC6666"/>
    <a:srgbClr val="99CC62"/>
    <a:srgbClr val="99CC67"/>
    <a:srgbClr val="F8B9CD"/>
    <a:srgbClr val="FFD1DE"/>
    <a:srgbClr val="FBB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58"/>
      </p:cViewPr>
      <p:guideLst>
        <p:guide orient="horz" pos="4225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B2780890-09A0-4C09-A501-A9344ECAA1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8A3B1712-F33D-4A06-B08A-7AB21760F81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0AEB7AE8-1D65-4BE7-A604-E458AB875D59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9" name="Rectangle 5">
            <a:extLst>
              <a:ext uri="{FF2B5EF4-FFF2-40B4-BE49-F238E27FC236}">
                <a16:creationId xmlns:a16="http://schemas.microsoft.com/office/drawing/2014/main" id="{484CCD72-5333-4429-B9C7-8776979A8F2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0230" name="Rectangle 6">
            <a:extLst>
              <a:ext uri="{FF2B5EF4-FFF2-40B4-BE49-F238E27FC236}">
                <a16:creationId xmlns:a16="http://schemas.microsoft.com/office/drawing/2014/main" id="{6C08BFB0-FF4A-45B4-AD02-056531AD241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0231" name="Rectangle 7">
            <a:extLst>
              <a:ext uri="{FF2B5EF4-FFF2-40B4-BE49-F238E27FC236}">
                <a16:creationId xmlns:a16="http://schemas.microsoft.com/office/drawing/2014/main" id="{BFDDFEF4-F58D-4BDC-A7B3-0FA06ADEE7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A995EA2-EA80-4CD5-9B34-6B419FCE9D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5" charset="0"/>
        <a:ea typeface="ＭＳ Ｐゴシック" pitchFamily="34" charset="-128"/>
        <a:cs typeface="ＭＳ Ｐゴシック" pitchFamily="-10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5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5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5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5" charset="0"/>
        <a:ea typeface="ＭＳ Ｐゴシック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536977D4-D44B-44C9-802B-DD882FB34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C9F760E-961A-49C0-9936-285E477EDFB5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111C720-9F81-4DDD-8E55-8678540F3CE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DD30FE3E-4C38-47DF-8C90-5B5E5CF273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404C93AE-686D-4E2D-B322-F744D6057C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80093D7-9095-4CB6-92AC-FFBEC205D93B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38FB8F4B-A3B8-4E39-9D25-E31B337A81E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D4B4D6C1-299D-42BF-AEC7-681C225D95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EB4AE674-12FB-48F0-B83F-CA4EBA5002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80ECCBC-F749-480A-9D5D-C9D54A577E75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41F51C71-A140-4075-92A6-DF334632EA9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00D320E2-AC5D-437E-9435-8A713E74C6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17FF99DE-8912-4909-852A-31615E0603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E27835B-7BC8-46A1-8C96-16FCD0F3C47E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849C1C93-031D-4A7E-B963-760BDA71C1C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35D66D24-6BEE-489E-9C94-0719A61583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73447123-F715-42AC-A688-D9637B4221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3EC6CC1-3505-4B5F-ADE6-04B33B137C11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2F1A79A6-03C8-48C9-A170-1A770595506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6EDDAE1C-A812-4E49-B710-3EF98B6AE2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5FE5D64-44E9-4EE5-9EA9-4F65B49395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0944792-5322-45C0-A37C-E0619F394069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23BE24F7-B337-43C6-BBB7-E39D630441A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7ADBD83-AAF4-4597-BB4D-9DDF6D62F8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1A96DFC1-5475-490D-BEFF-BDB490B3E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D6324B6-5F79-466A-85D5-D4B24DB08EC8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F16E5406-F9E5-4696-B7E6-CE18935FD81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F665BB73-5550-47E7-B355-74DEAD0C61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601220A8-D678-4BF5-9591-8498F133A4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CA5BC2D-EE40-4220-8B2F-ADFA5B8C2E9E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B5971A2D-DB10-4368-8C9C-F53967C4A3A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68C60E44-771C-493E-903E-D4AEAA102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045F3312-87CE-4901-9091-66756A3196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C35F4F3-8812-4829-9D50-FA2018B843FD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1FDA6895-0B07-4336-AAA0-A8FF06E2520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5FADA07A-39DD-4590-B4C9-135F282425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E4BB4DAD-9591-41F3-97B1-3BB11BD0E5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8622687-BE45-491F-9ABF-9D5B9A9272CA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372E10B3-751A-45BF-84F8-A599811956A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AAD356BA-89DE-4889-BCF1-35BD083F20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D4ED9EB8-CFE3-4CF7-BAC2-841C765DCF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5F70997-5EAB-4F81-86FE-E665BEDF073E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B7ABAC15-A957-4041-9553-F00A9C8BA60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7B59E84F-8D7E-423B-A546-0DD1660A2C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67B3A888-5C40-445E-9B12-DBF03E2B2E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CA85EF8-E99E-4A0E-BB6B-A9EE65543253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25D06AD2-13D0-4A52-B2E1-FAEA6393150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BF8AF83C-7F6D-43BD-BA38-1C7756C7C0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70D8523B-E843-4881-8C7A-4D33F078A7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7E11DF0-6733-44D8-8AA4-6F4DEB63C032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8D956375-1FD5-4FBE-A602-8BE4AE5327C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EB7368C2-1DA9-4156-BCB9-A973C4E478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D9EB94E2-BD7C-4CC2-9E9A-A4BB63793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143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BCC074AB-BF5C-4AE3-B666-E9F033454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" y="44450"/>
            <a:ext cx="800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37931725" indent="-37474525"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800" b="1">
                <a:solidFill>
                  <a:schemeClr val="bg1"/>
                </a:solidFill>
                <a:latin typeface="Arial" pitchFamily="34" charset="0"/>
              </a:rPr>
              <a:t>Chapter </a:t>
            </a:r>
            <a:r>
              <a:rPr lang="en-US" altLang="zh-TW" sz="2800" b="1">
                <a:solidFill>
                  <a:schemeClr val="bg1"/>
                </a:solidFill>
                <a:latin typeface="Arial" pitchFamily="34" charset="0"/>
                <a:ea typeface="PMingLiU" pitchFamily="18" charset="-120"/>
              </a:rPr>
              <a:t>4</a:t>
            </a:r>
            <a:r>
              <a:rPr lang="en-US" sz="2800" b="1">
                <a:solidFill>
                  <a:schemeClr val="bg1"/>
                </a:solidFill>
                <a:latin typeface="Arial" pitchFamily="34" charset="0"/>
                <a:ea typeface="PMingLiU" pitchFamily="18" charset="-120"/>
              </a:rPr>
              <a:t> Lecture</a:t>
            </a: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74811D36-C59A-4D20-8392-9A8175FE290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" y="881063"/>
            <a:ext cx="8372475" cy="128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tabLst>
                <a:tab pos="2001838" algn="l"/>
              </a:tabLs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37931725" indent="-37474525">
              <a:tabLst>
                <a:tab pos="2001838" algn="l"/>
              </a:tabLs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>
              <a:tabLst>
                <a:tab pos="2001838" algn="l"/>
              </a:tabLs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>
              <a:tabLst>
                <a:tab pos="2001838" algn="l"/>
              </a:tabLs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>
              <a:tabLst>
                <a:tab pos="2001838" algn="l"/>
              </a:tabLs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2001838" algn="l"/>
              </a:tabLs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2001838" algn="l"/>
              </a:tabLs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01838" algn="l"/>
              </a:tabLs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2001838" algn="l"/>
              </a:tabLst>
              <a:defRPr sz="6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3600" b="1">
                <a:latin typeface="Arial" pitchFamily="34" charset="0"/>
              </a:rPr>
              <a:t>Essential University Physics</a:t>
            </a:r>
          </a:p>
          <a:p>
            <a:pPr algn="r">
              <a:defRPr/>
            </a:pPr>
            <a:r>
              <a:rPr lang="en-US" sz="2400">
                <a:latin typeface="Arial" pitchFamily="34" charset="0"/>
              </a:rPr>
              <a:t>	Richard Wolfson</a:t>
            </a:r>
          </a:p>
          <a:p>
            <a:pPr algn="r" eaLnBrk="1" hangingPunct="1">
              <a:defRPr/>
            </a:pPr>
            <a:r>
              <a:rPr lang="en-US" altLang="zh-TW" sz="1800">
                <a:latin typeface="Arial" pitchFamily="34" charset="0"/>
                <a:ea typeface="PMingLiU" pitchFamily="18" charset="-120"/>
              </a:rPr>
              <a:t>	2</a:t>
            </a:r>
            <a:r>
              <a:rPr lang="en-US" altLang="zh-TW" sz="1800" baseline="30000">
                <a:latin typeface="Arial" pitchFamily="34" charset="0"/>
                <a:ea typeface="PMingLiU" pitchFamily="18" charset="-120"/>
              </a:rPr>
              <a:t>nd</a:t>
            </a:r>
            <a:r>
              <a:rPr lang="en-US" altLang="zh-TW" sz="1800">
                <a:latin typeface="Arial" pitchFamily="34" charset="0"/>
                <a:ea typeface="PMingLiU" pitchFamily="18" charset="-120"/>
              </a:rPr>
              <a:t> Edition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B6D17A12-6182-4B89-B04D-537941CC2E5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9763" y="6583363"/>
            <a:ext cx="8842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altLang="zh-TW" sz="1200">
                <a:latin typeface="Arial" panose="020B0604020202020204" pitchFamily="34" charset="0"/>
                <a:ea typeface="PMingLiU" pitchFamily="18" charset="-120"/>
              </a:rPr>
              <a:t>Slide 4-</a:t>
            </a:r>
            <a:fld id="{4AD02147-FA92-49D2-8470-A783339FC4DE}" type="slidenum">
              <a:rPr lang="en-US" altLang="en-US" sz="1200" smtClean="0">
                <a:latin typeface="Arial" panose="020B0604020202020204" pitchFamily="34" charset="0"/>
                <a:ea typeface="PMingLiU" pitchFamily="18" charset="-120"/>
              </a:rPr>
              <a:pPr>
                <a:defRPr/>
              </a:pPr>
              <a:t>‹#›</a:t>
            </a:fld>
            <a:endParaRPr lang="en-US" altLang="en-US" sz="1200">
              <a:latin typeface="Arial" panose="020B0604020202020204" pitchFamily="34" charset="0"/>
              <a:ea typeface="PMingLiU" pitchFamily="18" charset="-120"/>
            </a:endParaRPr>
          </a:p>
        </p:txBody>
      </p:sp>
      <p:sp>
        <p:nvSpPr>
          <p:cNvPr id="5908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5125" y="3124200"/>
            <a:ext cx="7772400" cy="641350"/>
          </a:xfrm>
          <a:noFill/>
        </p:spPr>
        <p:txBody>
          <a:bodyPr lIns="91440"/>
          <a:lstStyle>
            <a:lvl1pPr>
              <a:defRPr sz="3600">
                <a:solidFill>
                  <a:schemeClr val="tx1"/>
                </a:solidFill>
                <a:latin typeface="Verdana" pitchFamily="-105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908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5125" y="3811588"/>
            <a:ext cx="6400800" cy="39687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49059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7261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3124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3124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0369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94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65125" y="1141413"/>
            <a:ext cx="4038600" cy="1982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125" y="1141413"/>
            <a:ext cx="4038600" cy="1982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7730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B76160C-2FFA-4CC5-8368-843EAB92F4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2D42597-AD0B-4A7D-B3E2-1F3BC83DEC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054F73-2E88-4E0D-953B-9A621700FF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48A4FD24-FFBF-4478-A11F-9721B806FE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8747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468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3709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1141413"/>
            <a:ext cx="4038600" cy="1982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125" y="1141413"/>
            <a:ext cx="4038600" cy="1982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858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3057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2603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008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3638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859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A812F32-CB66-4D03-8A00-E405E2BD27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79438"/>
          </a:xfrm>
          <a:prstGeom prst="rect">
            <a:avLst/>
          </a:prstGeom>
          <a:solidFill>
            <a:srgbClr val="143C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88ED0D8-4F8E-41C5-A071-AC9B82DB1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1141413"/>
            <a:ext cx="8229600" cy="198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89831" name="Text Box 7">
            <a:extLst>
              <a:ext uri="{FF2B5EF4-FFF2-40B4-BE49-F238E27FC236}">
                <a16:creationId xmlns:a16="http://schemas.microsoft.com/office/drawing/2014/main" id="{4653AF7E-83D4-463E-8B67-8B4E5420BD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59763" y="6583363"/>
            <a:ext cx="8842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1pPr>
            <a:lvl2pPr marL="742950" indent="-28575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2pPr>
            <a:lvl3pPr marL="11430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3pPr>
            <a:lvl4pPr marL="16002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4pPr>
            <a:lvl5pPr marL="2057400" indent="-228600"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altLang="zh-TW" sz="1200">
                <a:latin typeface="Arial" panose="020B0604020202020204" pitchFamily="34" charset="0"/>
                <a:ea typeface="PMingLiU" pitchFamily="18" charset="-120"/>
              </a:rPr>
              <a:t>Slide 4-</a:t>
            </a:r>
            <a:fld id="{D9A7C464-4A1A-44ED-BE90-7AAB2059E8DB}" type="slidenum">
              <a:rPr lang="en-US" altLang="en-US" sz="1200" smtClean="0">
                <a:latin typeface="Arial" panose="020B0604020202020204" pitchFamily="34" charset="0"/>
                <a:ea typeface="PMingLiU" pitchFamily="18" charset="-120"/>
              </a:rPr>
              <a:pPr>
                <a:defRPr/>
              </a:pPr>
              <a:t>‹#›</a:t>
            </a:fld>
            <a:endParaRPr lang="en-US" altLang="en-US" sz="1200">
              <a:latin typeface="Arial" panose="020B0604020202020204" pitchFamily="34" charset="0"/>
              <a:ea typeface="PMingLiU" pitchFamily="18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6" r:id="rId13"/>
  </p:sldLayoutIdLst>
  <p:txStyles>
    <p:titleStyle>
      <a:lvl1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-105" charset="0"/>
          <a:ea typeface="Times New Roman" pitchFamily="-105" charset="0"/>
          <a:cs typeface="Times New Roman" pitchFamily="-105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-105" charset="0"/>
          <a:ea typeface="Times New Roman" pitchFamily="-105" charset="0"/>
          <a:cs typeface="Times New Roman" pitchFamily="-105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-105" charset="0"/>
          <a:ea typeface="Times New Roman" pitchFamily="-105" charset="0"/>
          <a:cs typeface="Times New Roman" pitchFamily="-105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-105" charset="0"/>
          <a:ea typeface="Times New Roman" pitchFamily="-105" charset="0"/>
          <a:cs typeface="Times New Roman" pitchFamily="-105" charset="0"/>
        </a:defRPr>
      </a:lvl5pPr>
      <a:lvl6pPr marL="457200" algn="l" rtl="0" fontAlgn="base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-105" charset="0"/>
          <a:ea typeface="Times New Roman" pitchFamily="-105" charset="0"/>
          <a:cs typeface="Times New Roman" pitchFamily="-105" charset="0"/>
        </a:defRPr>
      </a:lvl6pPr>
      <a:lvl7pPr marL="914400" algn="l" rtl="0" fontAlgn="base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-105" charset="0"/>
          <a:ea typeface="Times New Roman" pitchFamily="-105" charset="0"/>
          <a:cs typeface="Times New Roman" pitchFamily="-105" charset="0"/>
        </a:defRPr>
      </a:lvl7pPr>
      <a:lvl8pPr marL="1371600" algn="l" rtl="0" fontAlgn="base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-105" charset="0"/>
          <a:ea typeface="Times New Roman" pitchFamily="-105" charset="0"/>
          <a:cs typeface="Times New Roman" pitchFamily="-105" charset="0"/>
        </a:defRPr>
      </a:lvl8pPr>
      <a:lvl9pPr marL="1828800" algn="l" rtl="0" fontAlgn="base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pitchFamily="-105" charset="0"/>
          <a:ea typeface="Times New Roman" pitchFamily="-105" charset="0"/>
          <a:cs typeface="Times New Roman" pitchFamily="-10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pitchFamily="34" charset="-128"/>
          <a:cs typeface="ＭＳ Ｐゴシック" pitchFamily="-10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0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0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0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0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3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5.wmf"/><Relationship Id="rId9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4.wmf"/><Relationship Id="rId10" Type="http://schemas.openxmlformats.org/officeDocument/2006/relationships/image" Target="../media/image27.jpe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8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jpeg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EB524BE-24E8-417A-BC07-A1916E1977C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143C83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Verdana" panose="020B0604030504040204" pitchFamily="34" charset="0"/>
              </a:rPr>
              <a:t>Force and Motion</a:t>
            </a:r>
          </a:p>
        </p:txBody>
      </p:sp>
      <p:sp>
        <p:nvSpPr>
          <p:cNvPr id="5123" name="Rectangle 9">
            <a:extLst>
              <a:ext uri="{FF2B5EF4-FFF2-40B4-BE49-F238E27FC236}">
                <a16:creationId xmlns:a16="http://schemas.microsoft.com/office/drawing/2014/main" id="{C7785FEC-385B-4D54-B96D-9179B87BD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" y="5100638"/>
            <a:ext cx="128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99333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B460CAF-9D5B-4EC2-A961-C711128BC9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Mass &amp; Weight</a:t>
            </a:r>
          </a:p>
        </p:txBody>
      </p:sp>
      <p:graphicFrame>
        <p:nvGraphicFramePr>
          <p:cNvPr id="20483" name="Object 9">
            <a:extLst>
              <a:ext uri="{FF2B5EF4-FFF2-40B4-BE49-F238E27FC236}">
                <a16:creationId xmlns:a16="http://schemas.microsoft.com/office/drawing/2014/main" id="{1C31FA23-9AD0-4D89-94DC-EE2470C9DA07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5943600" y="3581400"/>
          <a:ext cx="3200400" cy="299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Equation" r:id="rId3" imgW="1384300" imgH="1295400" progId="Equation.DSMT4">
                  <p:embed/>
                </p:oleObj>
              </mc:Choice>
              <mc:Fallback>
                <p:oleObj name="Equation" r:id="rId3" imgW="1384300" imgH="1295400" progId="Equation.DSMT4">
                  <p:embed/>
                  <p:pic>
                    <p:nvPicPr>
                      <p:cNvPr id="0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581400"/>
                        <a:ext cx="3200400" cy="299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28">
            <a:extLst>
              <a:ext uri="{FF2B5EF4-FFF2-40B4-BE49-F238E27FC236}">
                <a16:creationId xmlns:a16="http://schemas.microsoft.com/office/drawing/2014/main" id="{0D33585E-D99A-4E4A-A737-260166ECDFCE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28600" y="2667000"/>
          <a:ext cx="4267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Equation" r:id="rId5" imgW="494870" imgH="164957" progId="Equation.DSMT4">
                  <p:embed/>
                </p:oleObj>
              </mc:Choice>
              <mc:Fallback>
                <p:oleObj name="Equation" r:id="rId5" imgW="494870" imgH="164957" progId="Equation.DSMT4">
                  <p:embed/>
                  <p:pic>
                    <p:nvPicPr>
                      <p:cNvPr id="0" name="Object 2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667000"/>
                        <a:ext cx="42672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5" name="Text Box 30">
            <a:extLst>
              <a:ext uri="{FF2B5EF4-FFF2-40B4-BE49-F238E27FC236}">
                <a16:creationId xmlns:a16="http://schemas.microsoft.com/office/drawing/2014/main" id="{B06E5588-C975-4846-B743-5D71A278B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066800"/>
            <a:ext cx="798195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Georgia" panose="02040502050405020303" pitchFamily="18" charset="0"/>
              </a:rPr>
              <a:t>Mass, </a:t>
            </a:r>
            <a:r>
              <a:rPr lang="en-US" altLang="en-US" sz="2400" b="1" i="1">
                <a:latin typeface="Georgia" panose="02040502050405020303" pitchFamily="18" charset="0"/>
              </a:rPr>
              <a:t>m</a:t>
            </a:r>
            <a:r>
              <a:rPr lang="en-US" altLang="en-US" sz="2400" b="1">
                <a:latin typeface="Georgia" panose="02040502050405020303" pitchFamily="18" charset="0"/>
              </a:rPr>
              <a:t>: substance, conserved.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Georgia" panose="02040502050405020303" pitchFamily="18" charset="0"/>
              </a:rPr>
              <a:t>Weight, </a:t>
            </a:r>
            <a:r>
              <a:rPr lang="en-US" altLang="en-US" sz="2400" b="1" i="1">
                <a:latin typeface="Georgia" panose="02040502050405020303" pitchFamily="18" charset="0"/>
              </a:rPr>
              <a:t>w</a:t>
            </a:r>
            <a:r>
              <a:rPr lang="en-US" altLang="en-US" sz="2400" b="1">
                <a:latin typeface="Georgia" panose="02040502050405020303" pitchFamily="18" charset="0"/>
              </a:rPr>
              <a:t>: subjective, depending on gravity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>
              <a:latin typeface="Georgia" panose="02040502050405020303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Georgia" panose="02040502050405020303" pitchFamily="18" charset="0"/>
              </a:rPr>
              <a:t>Weight on the earth surface (</a:t>
            </a:r>
            <a:r>
              <a:rPr lang="en-US" altLang="en-US" sz="2400" b="1" i="1">
                <a:latin typeface="Georgia" panose="02040502050405020303" pitchFamily="18" charset="0"/>
              </a:rPr>
              <a:t>gravitational force</a:t>
            </a:r>
            <a:r>
              <a:rPr lang="en-US" altLang="en-US" sz="2400" b="1">
                <a:latin typeface="Georgia" panose="02040502050405020303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84418452-3249-4802-9F74-FA80DC9CC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PMingLiU" pitchFamily="18" charset="-120"/>
              </a:rPr>
              <a:t>Mass, Inertia and Force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D3340F1B-E9F2-4C0A-A48F-BAE01E7F0BC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61925" y="633413"/>
            <a:ext cx="8610600" cy="1917700"/>
          </a:xfrm>
        </p:spPr>
        <p:txBody>
          <a:bodyPr/>
          <a:lstStyle/>
          <a:p>
            <a:pPr eaLnBrk="1" hangingPunct="1"/>
            <a:r>
              <a:rPr lang="en-US" altLang="en-US" sz="2400"/>
              <a:t>If we solve the second law for the acceleration we find that</a:t>
            </a:r>
            <a:endParaRPr lang="en-US" altLang="zh-TW" sz="2400">
              <a:ea typeface="PMingLiU" pitchFamily="18" charset="-120"/>
            </a:endParaRPr>
          </a:p>
          <a:p>
            <a:pPr eaLnBrk="1" hangingPunct="1"/>
            <a:endParaRPr lang="en-US" altLang="zh-TW" sz="2400">
              <a:ea typeface="PMingLiU" pitchFamily="18" charset="-120"/>
            </a:endParaRPr>
          </a:p>
          <a:p>
            <a:pPr eaLnBrk="1" hangingPunct="1"/>
            <a:endParaRPr lang="en-US" altLang="zh-TW" sz="1200">
              <a:ea typeface="PMingLiU" pitchFamily="18" charset="-120"/>
            </a:endParaRPr>
          </a:p>
          <a:p>
            <a:pPr eaLnBrk="1" hangingPunct="1">
              <a:buFontTx/>
              <a:buNone/>
            </a:pPr>
            <a:r>
              <a:rPr lang="en-US" altLang="zh-TW" sz="2400">
                <a:ea typeface="PMingLiU" pitchFamily="18" charset="-120"/>
              </a:rPr>
              <a:t>	</a:t>
            </a:r>
            <a:r>
              <a:rPr lang="en-US" altLang="en-US" sz="2400"/>
              <a:t>showing that a given force is less effective in changing the motion of a more</a:t>
            </a:r>
            <a:r>
              <a:rPr lang="en-US" altLang="zh-TW" sz="2400">
                <a:ea typeface="PMingLiU" pitchFamily="18" charset="-120"/>
              </a:rPr>
              <a:t> </a:t>
            </a:r>
            <a:r>
              <a:rPr lang="en-US" altLang="en-US" sz="2400"/>
              <a:t>massive object</a:t>
            </a:r>
            <a:r>
              <a:rPr lang="en-US" altLang="zh-TW" sz="2400">
                <a:ea typeface="PMingLiU" pitchFamily="18" charset="-120"/>
              </a:rPr>
              <a:t>.</a:t>
            </a:r>
            <a:endParaRPr lang="en-US" altLang="en-US" sz="2400"/>
          </a:p>
        </p:txBody>
      </p:sp>
      <p:graphicFrame>
        <p:nvGraphicFramePr>
          <p:cNvPr id="21508" name="Object 2">
            <a:extLst>
              <a:ext uri="{FF2B5EF4-FFF2-40B4-BE49-F238E27FC236}">
                <a16:creationId xmlns:a16="http://schemas.microsoft.com/office/drawing/2014/main" id="{6F3C2A0A-B979-4270-A1BB-BC7E05C03F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27463" y="1160463"/>
          <a:ext cx="1122362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3" name="Equation" r:id="rId3" imgW="596641" imgH="215806" progId="Equation.DSMT4">
                  <p:embed/>
                </p:oleObj>
              </mc:Choice>
              <mc:Fallback>
                <p:oleObj name="Equation" r:id="rId3" imgW="596641" imgH="215806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7463" y="1160463"/>
                        <a:ext cx="1122362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Rectangle 7">
            <a:extLst>
              <a:ext uri="{FF2B5EF4-FFF2-40B4-BE49-F238E27FC236}">
                <a16:creationId xmlns:a16="http://schemas.microsoft.com/office/drawing/2014/main" id="{0394FABA-1582-48B8-9565-E62F6936D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3813"/>
            <a:ext cx="5803900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/>
            <a:r>
              <a:rPr lang="en-US" altLang="en-US" sz="2000"/>
              <a:t>The mass </a:t>
            </a:r>
            <a:r>
              <a:rPr lang="en-US" altLang="en-US" sz="2000" i="1"/>
              <a:t>m</a:t>
            </a:r>
            <a:r>
              <a:rPr lang="en-US" altLang="en-US" sz="2000"/>
              <a:t> that appears in Newton’s laws is thus a measure of</a:t>
            </a:r>
            <a:r>
              <a:rPr lang="en-US" altLang="zh-TW" sz="2000">
                <a:ea typeface="PMingLiU" pitchFamily="18" charset="-120"/>
              </a:rPr>
              <a:t> </a:t>
            </a:r>
            <a:r>
              <a:rPr lang="en-US" altLang="en-US" sz="2000"/>
              <a:t>an object’s </a:t>
            </a:r>
            <a:r>
              <a:rPr lang="en-US" altLang="en-US" sz="2000" b="1"/>
              <a:t>inertia</a:t>
            </a:r>
            <a:r>
              <a:rPr lang="en-US" altLang="en-US" sz="2000"/>
              <a:t> and determines the object’s response to a given force.</a:t>
            </a:r>
            <a:endParaRPr lang="en-US" altLang="zh-TW" sz="2000">
              <a:ea typeface="PMingLiU" pitchFamily="18" charset="-120"/>
            </a:endParaRPr>
          </a:p>
          <a:p>
            <a:pPr lvl="1" eaLnBrk="1" hangingPunct="1"/>
            <a:endParaRPr lang="en-US" altLang="zh-TW" sz="1000">
              <a:ea typeface="PMingLiU" pitchFamily="18" charset="-120"/>
            </a:endParaRPr>
          </a:p>
          <a:p>
            <a:pPr eaLnBrk="1" hangingPunct="1"/>
            <a:r>
              <a:rPr lang="en-US" altLang="en-US" sz="2400">
                <a:ea typeface="PMingLiU" pitchFamily="18" charset="-120"/>
              </a:rPr>
              <a:t>From Newton’s second law for a force of magnitude </a:t>
            </a:r>
            <a:r>
              <a:rPr lang="en-US" altLang="en-US" sz="2400" i="1">
                <a:ea typeface="PMingLiU" pitchFamily="18" charset="-120"/>
              </a:rPr>
              <a:t>F</a:t>
            </a:r>
            <a:r>
              <a:rPr lang="en-US" altLang="en-US" sz="2400">
                <a:ea typeface="PMingLiU" pitchFamily="18" charset="-120"/>
              </a:rPr>
              <a:t>,</a:t>
            </a:r>
            <a:endParaRPr lang="en-US" altLang="zh-TW" sz="2400">
              <a:ea typeface="PMingLiU" pitchFamily="18" charset="-120"/>
            </a:endParaRPr>
          </a:p>
          <a:p>
            <a:pPr eaLnBrk="1" hangingPunct="1"/>
            <a:endParaRPr lang="en-US" altLang="zh-TW" sz="2400">
              <a:ea typeface="PMingLiU" pitchFamily="18" charset="-120"/>
            </a:endParaRPr>
          </a:p>
          <a:p>
            <a:pPr eaLnBrk="1" hangingPunct="1"/>
            <a:endParaRPr lang="en-US" altLang="zh-TW" sz="1000">
              <a:ea typeface="PMingLiU" pitchFamily="18" charset="-120"/>
            </a:endParaRPr>
          </a:p>
          <a:p>
            <a:pPr eaLnBrk="1" hangingPunct="1">
              <a:buFontTx/>
              <a:buNone/>
            </a:pPr>
            <a:r>
              <a:rPr lang="en-US" altLang="zh-TW" sz="2400">
                <a:ea typeface="PMingLiU" pitchFamily="18" charset="-120"/>
              </a:rPr>
              <a:t>	we get</a:t>
            </a:r>
            <a:endParaRPr lang="en-US" altLang="en-US" sz="2400">
              <a:ea typeface="PMingLiU" pitchFamily="18" charset="-120"/>
            </a:endParaRPr>
          </a:p>
          <a:p>
            <a:pPr lvl="1" eaLnBrk="1" hangingPunct="1"/>
            <a:endParaRPr lang="en-US" altLang="en-US" sz="2000"/>
          </a:p>
        </p:txBody>
      </p:sp>
      <p:graphicFrame>
        <p:nvGraphicFramePr>
          <p:cNvPr id="21510" name="Object 3">
            <a:extLst>
              <a:ext uri="{FF2B5EF4-FFF2-40B4-BE49-F238E27FC236}">
                <a16:creationId xmlns:a16="http://schemas.microsoft.com/office/drawing/2014/main" id="{E817F8C2-B446-4F1A-A975-8416788FD0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5700" y="4913313"/>
          <a:ext cx="4318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4" name="Equation" r:id="rId5" imgW="2286000" imgH="228600" progId="Equation.DSMT4">
                  <p:embed/>
                </p:oleObj>
              </mc:Choice>
              <mc:Fallback>
                <p:oleObj name="Equation" r:id="rId5" imgW="22860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700" y="4913313"/>
                        <a:ext cx="4318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4">
            <a:extLst>
              <a:ext uri="{FF2B5EF4-FFF2-40B4-BE49-F238E27FC236}">
                <a16:creationId xmlns:a16="http://schemas.microsoft.com/office/drawing/2014/main" id="{BE880243-637D-41DD-BE44-BC754C233F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3650" y="5497513"/>
          <a:ext cx="23272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5" name="Equation" r:id="rId7" imgW="1129810" imgH="431613" progId="Equation.DSMT4">
                  <p:embed/>
                </p:oleObj>
              </mc:Choice>
              <mc:Fallback>
                <p:oleObj name="Equation" r:id="rId7" imgW="1129810" imgH="431613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3650" y="5497513"/>
                        <a:ext cx="2327275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12" name="Picture 11" descr="04_03_Figure">
            <a:extLst>
              <a:ext uri="{FF2B5EF4-FFF2-40B4-BE49-F238E27FC236}">
                <a16:creationId xmlns:a16="http://schemas.microsoft.com/office/drawing/2014/main" id="{7DBA4790-1647-497D-BEA4-0510B9E2C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3171825"/>
            <a:ext cx="304165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BA73BC25-3C33-4C12-B17A-AACBED00A4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Mass, Weight, and Gravity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F60C3EAD-7DA7-47D0-870A-46C7BD8E72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1600" y="644525"/>
            <a:ext cx="6345238" cy="601345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sz="2200" b="1"/>
              <a:t>Weight</a:t>
            </a:r>
            <a:r>
              <a:rPr lang="en-US" altLang="en-US" sz="2200"/>
              <a:t> is the force of gravity on an object:</a:t>
            </a:r>
            <a:br>
              <a:rPr lang="en-US" altLang="en-US" sz="2200"/>
            </a:br>
            <a:endParaRPr lang="en-US" altLang="en-US" sz="1000"/>
          </a:p>
          <a:p>
            <a:pPr lvl="1" eaLnBrk="1" hangingPunct="1"/>
            <a:endParaRPr lang="en-US" altLang="zh-TW" sz="1800">
              <a:ea typeface="PMingLiU" pitchFamily="18" charset="-120"/>
            </a:endParaRPr>
          </a:p>
          <a:p>
            <a:pPr lvl="1" eaLnBrk="1" hangingPunct="1"/>
            <a:r>
              <a:rPr lang="en-US" altLang="en-US" sz="1800"/>
              <a:t>Mass doesn’t depend on the presence or strength of gravity.</a:t>
            </a:r>
          </a:p>
          <a:p>
            <a:pPr lvl="1"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1800"/>
              <a:t>Weight depends on gravity, so varies with location:</a:t>
            </a:r>
          </a:p>
          <a:p>
            <a:pPr marL="1085850" lvl="2"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1800"/>
              <a:t>Weight is different on different planets.</a:t>
            </a:r>
          </a:p>
          <a:p>
            <a:pPr marL="1085850" lvl="2"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1800"/>
              <a:t>Near Earth’s surface,     has magnitude 9.8 m/s</a:t>
            </a:r>
            <a:r>
              <a:rPr lang="en-US" altLang="en-US" sz="1800" baseline="30000"/>
              <a:t>2</a:t>
            </a:r>
            <a:r>
              <a:rPr lang="en-US" altLang="en-US" sz="1800"/>
              <a:t> or 9.8 N/kg, and is directed downward.</a:t>
            </a:r>
          </a:p>
          <a:p>
            <a:pPr eaLnBrk="1" hangingPunct="1"/>
            <a:endParaRPr lang="en-US" altLang="zh-TW" sz="800">
              <a:ea typeface="PMingLiU" pitchFamily="18" charset="-120"/>
            </a:endParaRPr>
          </a:p>
          <a:p>
            <a:pPr eaLnBrk="1" hangingPunct="1"/>
            <a:r>
              <a:rPr lang="en-US" altLang="en-US" sz="2200"/>
              <a:t>All objects experience the same gravitational acceleration, regardless of mass.</a:t>
            </a:r>
            <a:endParaRPr lang="en-US" altLang="zh-TW" sz="2200">
              <a:ea typeface="PMingLiU" pitchFamily="18" charset="-120"/>
            </a:endParaRPr>
          </a:p>
          <a:p>
            <a:pPr eaLnBrk="1" hangingPunct="1"/>
            <a:endParaRPr lang="en-US" altLang="en-US" sz="800"/>
          </a:p>
          <a:p>
            <a:pPr lvl="1" eaLnBrk="1" hangingPunct="1"/>
            <a:r>
              <a:rPr lang="en-US" altLang="en-US" sz="1800"/>
              <a:t>Therefore objects in </a:t>
            </a:r>
            <a:r>
              <a:rPr lang="en-US" altLang="en-US" sz="1800" b="1"/>
              <a:t>free fall</a:t>
            </a:r>
            <a:r>
              <a:rPr lang="en-US" altLang="en-US" sz="1800"/>
              <a:t>—under the influence of gravity alone—appear “weightless” because they share a common accelerated motion.</a:t>
            </a:r>
          </a:p>
          <a:p>
            <a:pPr lvl="1" eaLnBrk="1" hangingPunct="1"/>
            <a:r>
              <a:rPr lang="en-US" altLang="en-US" sz="1800"/>
              <a:t>This effect is noticeable in orbiting spacecraft</a:t>
            </a:r>
          </a:p>
          <a:p>
            <a:pPr marL="1085850" lvl="2" eaLnBrk="1" hangingPunct="1"/>
            <a:r>
              <a:rPr lang="en-US" altLang="en-US" sz="1800"/>
              <a:t>because the absence of air resistance means gravity is the only force acting.</a:t>
            </a:r>
          </a:p>
          <a:p>
            <a:pPr marL="1085850" lvl="2" eaLnBrk="1" hangingPunct="1"/>
            <a:r>
              <a:rPr lang="en-US" altLang="en-US" sz="1800"/>
              <a:t>because the apparent weightlessness continues indefinitely, as the orbit never intersects Earth.</a:t>
            </a:r>
          </a:p>
        </p:txBody>
      </p:sp>
      <p:graphicFrame>
        <p:nvGraphicFramePr>
          <p:cNvPr id="22532" name="Object 2">
            <a:extLst>
              <a:ext uri="{FF2B5EF4-FFF2-40B4-BE49-F238E27FC236}">
                <a16:creationId xmlns:a16="http://schemas.microsoft.com/office/drawing/2014/main" id="{0AFBF70D-8E1F-4CBB-AE68-AEF112074D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3838" y="1144588"/>
          <a:ext cx="9398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Equation" r:id="rId4" imgW="939392" imgH="342751" progId="Equation.DSMT4">
                  <p:embed/>
                </p:oleObj>
              </mc:Choice>
              <mc:Fallback>
                <p:oleObj name="Equation" r:id="rId4" imgW="939392" imgH="342751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1144588"/>
                        <a:ext cx="9398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3" name="Object 3">
            <a:extLst>
              <a:ext uri="{FF2B5EF4-FFF2-40B4-BE49-F238E27FC236}">
                <a16:creationId xmlns:a16="http://schemas.microsoft.com/office/drawing/2014/main" id="{DAE74CFC-D744-4717-A687-F7D41E5C61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78213" y="2668588"/>
          <a:ext cx="203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Equation" r:id="rId6" imgW="203024" imgH="304536" progId="Equation.DSMT4">
                  <p:embed/>
                </p:oleObj>
              </mc:Choice>
              <mc:Fallback>
                <p:oleObj name="Equation" r:id="rId6" imgW="203024" imgH="304536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8213" y="2668588"/>
                        <a:ext cx="2032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4" name="Picture 12" descr="04_09_Figure">
            <a:extLst>
              <a:ext uri="{FF2B5EF4-FFF2-40B4-BE49-F238E27FC236}">
                <a16:creationId xmlns:a16="http://schemas.microsoft.com/office/drawing/2014/main" id="{22B109A7-F6AB-45EE-BFA0-AFD6E8343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25" y="676275"/>
            <a:ext cx="2135188" cy="595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6BE6271C-AA9C-41E7-9FBA-0AE6F54967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Fundamental Forces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82ACB96-2089-474F-ACEF-2170FE644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" y="649288"/>
            <a:ext cx="8788400" cy="1562100"/>
          </a:xfrm>
        </p:spPr>
        <p:txBody>
          <a:bodyPr/>
          <a:lstStyle/>
          <a:p>
            <a:pPr eaLnBrk="1" hangingPunct="1"/>
            <a:r>
              <a:rPr lang="en-US" altLang="en-US" sz="2400"/>
              <a:t>Physicists now recognize three fundamental forces:</a:t>
            </a:r>
          </a:p>
          <a:p>
            <a:pPr lvl="1"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200"/>
              <a:t>Gravity</a:t>
            </a:r>
          </a:p>
          <a:p>
            <a:pPr lvl="1"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200"/>
              <a:t>The strong force</a:t>
            </a:r>
          </a:p>
          <a:p>
            <a:pPr lvl="1"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US" altLang="en-US" sz="2200"/>
              <a:t>The electroweak force</a:t>
            </a:r>
          </a:p>
        </p:txBody>
      </p:sp>
      <p:sp>
        <p:nvSpPr>
          <p:cNvPr id="24580" name="Rectangle 12">
            <a:extLst>
              <a:ext uri="{FF2B5EF4-FFF2-40B4-BE49-F238E27FC236}">
                <a16:creationId xmlns:a16="http://schemas.microsoft.com/office/drawing/2014/main" id="{E6EA8A24-E027-476B-9290-83823723B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49488"/>
            <a:ext cx="6121400" cy="423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/>
              <a:t>All common forces fall under these</a:t>
            </a:r>
            <a:r>
              <a:rPr lang="en-US" altLang="zh-TW" sz="2400">
                <a:ea typeface="PMingLiU" pitchFamily="18" charset="-120"/>
              </a:rPr>
              <a:t> </a:t>
            </a:r>
            <a:r>
              <a:rPr lang="en-US" altLang="en-US" sz="2400">
                <a:ea typeface="PMingLiU" pitchFamily="18" charset="-120"/>
              </a:rPr>
              <a:t>three categories.</a:t>
            </a:r>
          </a:p>
          <a:p>
            <a:pPr lvl="1" eaLnBrk="1" hangingPunct="1"/>
            <a:r>
              <a:rPr lang="en-US" altLang="en-US" sz="2200"/>
              <a:t>Nearly all everyday forces, except gravity,</a:t>
            </a:r>
            <a:r>
              <a:rPr lang="en-US" altLang="zh-TW" sz="2200">
                <a:ea typeface="PMingLiU" pitchFamily="18" charset="-120"/>
              </a:rPr>
              <a:t> </a:t>
            </a:r>
            <a:r>
              <a:rPr lang="en-US" altLang="en-US" sz="2200"/>
              <a:t>are electromagnetic forces</a:t>
            </a:r>
            <a:r>
              <a:rPr lang="en-US" altLang="zh-TW" sz="2200">
                <a:ea typeface="PMingLiU" pitchFamily="18" charset="-120"/>
              </a:rPr>
              <a:t> </a:t>
            </a:r>
            <a:r>
              <a:rPr lang="en-US" altLang="en-US" sz="2200"/>
              <a:t>—</a:t>
            </a:r>
            <a:r>
              <a:rPr lang="en-US" altLang="zh-TW" sz="2200">
                <a:ea typeface="PMingLiU" pitchFamily="18" charset="-120"/>
              </a:rPr>
              <a:t> </a:t>
            </a:r>
            <a:r>
              <a:rPr lang="en-US" altLang="en-US" sz="2200"/>
              <a:t>one aspect of the electroweak force.</a:t>
            </a:r>
          </a:p>
          <a:p>
            <a:pPr eaLnBrk="1" hangingPunct="1"/>
            <a:endParaRPr lang="en-US" altLang="zh-TW" sz="1000">
              <a:ea typeface="PMingLiU" pitchFamily="18" charset="-120"/>
            </a:endParaRPr>
          </a:p>
          <a:p>
            <a:pPr eaLnBrk="1" hangingPunct="1"/>
            <a:r>
              <a:rPr lang="en-US" altLang="en-US" sz="2400">
                <a:ea typeface="PMingLiU" pitchFamily="18" charset="-120"/>
              </a:rPr>
              <a:t>Historically, more forces were once</a:t>
            </a:r>
            <a:r>
              <a:rPr lang="en-US" altLang="zh-TW" sz="2400">
                <a:ea typeface="PMingLiU" pitchFamily="18" charset="-120"/>
              </a:rPr>
              <a:t> </a:t>
            </a:r>
            <a:r>
              <a:rPr lang="en-US" altLang="en-US" sz="2400">
                <a:ea typeface="PMingLiU" pitchFamily="18" charset="-120"/>
              </a:rPr>
              <a:t>regarded as fundamental, but were</a:t>
            </a:r>
            <a:r>
              <a:rPr lang="en-US" altLang="zh-TW" sz="2400">
                <a:ea typeface="PMingLiU" pitchFamily="18" charset="-120"/>
              </a:rPr>
              <a:t> </a:t>
            </a:r>
            <a:r>
              <a:rPr lang="en-US" altLang="en-US" sz="2400">
                <a:ea typeface="PMingLiU" pitchFamily="18" charset="-120"/>
              </a:rPr>
              <a:t>later understood to be related.</a:t>
            </a:r>
            <a:endParaRPr lang="en-US" altLang="zh-TW" sz="2400">
              <a:ea typeface="PMingLiU" pitchFamily="18" charset="-120"/>
            </a:endParaRPr>
          </a:p>
          <a:p>
            <a:pPr eaLnBrk="1" hangingPunct="1"/>
            <a:endParaRPr lang="en-US" altLang="en-US" sz="1000">
              <a:ea typeface="PMingLiU" pitchFamily="18" charset="-120"/>
            </a:endParaRPr>
          </a:p>
          <a:p>
            <a:pPr eaLnBrk="1" hangingPunct="1"/>
            <a:r>
              <a:rPr lang="en-US" altLang="en-US" sz="2400">
                <a:ea typeface="PMingLiU" pitchFamily="18" charset="-120"/>
              </a:rPr>
              <a:t>A goal of physics is to unify all</a:t>
            </a:r>
            <a:r>
              <a:rPr lang="en-US" altLang="zh-TW" sz="2400">
                <a:ea typeface="PMingLiU" pitchFamily="18" charset="-120"/>
              </a:rPr>
              <a:t> </a:t>
            </a:r>
            <a:r>
              <a:rPr lang="en-US" altLang="en-US" sz="2400">
                <a:ea typeface="PMingLiU" pitchFamily="18" charset="-120"/>
              </a:rPr>
              <a:t>forces in a “Theory of Everything.” </a:t>
            </a:r>
          </a:p>
        </p:txBody>
      </p:sp>
      <p:pic>
        <p:nvPicPr>
          <p:cNvPr id="24581" name="Picture 13" descr="04_07_Figure">
            <a:extLst>
              <a:ext uri="{FF2B5EF4-FFF2-40B4-BE49-F238E27FC236}">
                <a16:creationId xmlns:a16="http://schemas.microsoft.com/office/drawing/2014/main" id="{D5DF5E6D-2B7F-4951-94A9-4494C8EBA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475" y="1982788"/>
            <a:ext cx="2820988" cy="451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CAB567A0-8BCA-44E4-8D65-3F959932E0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49275"/>
          </a:xfrm>
        </p:spPr>
        <p:txBody>
          <a:bodyPr/>
          <a:lstStyle/>
          <a:p>
            <a:pPr eaLnBrk="1" hangingPunct="1"/>
            <a:r>
              <a:rPr lang="en-US" altLang="en-US" sz="3000"/>
              <a:t>Solving Problems with Newton’s Second Law</a:t>
            </a:r>
            <a:endParaRPr lang="en-US" altLang="en-US"/>
          </a:p>
        </p:txBody>
      </p:sp>
      <p:pic>
        <p:nvPicPr>
          <p:cNvPr id="26627" name="Picture 10" descr="slide10">
            <a:extLst>
              <a:ext uri="{FF2B5EF4-FFF2-40B4-BE49-F238E27FC236}">
                <a16:creationId xmlns:a16="http://schemas.microsoft.com/office/drawing/2014/main" id="{5830B118-7FD9-439A-A9CE-3DB7725B4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1257300"/>
            <a:ext cx="8382000" cy="461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4624B97-1A21-4216-B831-29C8EAF547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C6BEC074-BB0D-4AA6-86DC-182067DF90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2713" y="709613"/>
            <a:ext cx="8788400" cy="5816600"/>
          </a:xfrm>
        </p:spPr>
        <p:txBody>
          <a:bodyPr/>
          <a:lstStyle/>
          <a:p>
            <a:pPr eaLnBrk="1" hangingPunct="1"/>
            <a:r>
              <a:rPr lang="en-US" altLang="en-US" sz="2300"/>
              <a:t>A 740-kg elevator accelerates upward at 1.1 m/s</a:t>
            </a:r>
            <a:r>
              <a:rPr lang="en-US" altLang="en-US" sz="2300" baseline="30000"/>
              <a:t>2</a:t>
            </a:r>
            <a:r>
              <a:rPr lang="en-US" altLang="en-US" sz="2300"/>
              <a:t>, pulled by a cable of negligible mass.  Find the tension force in the cable.</a:t>
            </a:r>
            <a:endParaRPr lang="en-US" altLang="zh-TW" sz="2300">
              <a:ea typeface="PMingLiU" pitchFamily="18" charset="-120"/>
            </a:endParaRPr>
          </a:p>
          <a:p>
            <a:pPr eaLnBrk="1" hangingPunct="1"/>
            <a:endParaRPr lang="en-US" altLang="en-US" sz="1000"/>
          </a:p>
          <a:p>
            <a:pPr lvl="1" eaLnBrk="1" hangingPunct="1"/>
            <a:r>
              <a:rPr lang="en-US" altLang="en-US" sz="2200">
                <a:solidFill>
                  <a:srgbClr val="0000FF"/>
                </a:solidFill>
              </a:rPr>
              <a:t>INTERPRET</a:t>
            </a:r>
            <a:r>
              <a:rPr lang="en-US" altLang="en-US" sz="2200"/>
              <a:t> The object of interest is the elevator; the forces are gravity and the cable tension.</a:t>
            </a:r>
            <a:endParaRPr lang="en-US" altLang="zh-TW" sz="2200">
              <a:ea typeface="PMingLiU" pitchFamily="18" charset="-120"/>
            </a:endParaRPr>
          </a:p>
          <a:p>
            <a:pPr lvl="1" eaLnBrk="1" hangingPunct="1"/>
            <a:endParaRPr lang="en-US" altLang="en-US" sz="800"/>
          </a:p>
          <a:p>
            <a:pPr lvl="1" eaLnBrk="1" hangingPunct="1"/>
            <a:r>
              <a:rPr lang="en-US" altLang="en-US" sz="2200">
                <a:solidFill>
                  <a:srgbClr val="0000FF"/>
                </a:solidFill>
              </a:rPr>
              <a:t>DEVELOP</a:t>
            </a:r>
            <a:r>
              <a:rPr lang="en-US" altLang="en-US" sz="2200"/>
              <a:t>  Newton’s law reads</a:t>
            </a:r>
            <a:br>
              <a:rPr lang="en-US" altLang="en-US" sz="2200"/>
            </a:br>
            <a:endParaRPr lang="en-US" altLang="en-US" sz="2200"/>
          </a:p>
          <a:p>
            <a:pPr lvl="1" eaLnBrk="1" hangingPunct="1"/>
            <a:endParaRPr lang="en-US" altLang="zh-TW" sz="800">
              <a:ea typeface="PMingLiU" pitchFamily="18" charset="-120"/>
            </a:endParaRPr>
          </a:p>
          <a:p>
            <a:pPr lvl="1" eaLnBrk="1" hangingPunct="1"/>
            <a:r>
              <a:rPr lang="en-US" altLang="en-US" sz="2200">
                <a:solidFill>
                  <a:srgbClr val="0000FF"/>
                </a:solidFill>
              </a:rPr>
              <a:t>EVALUATE</a:t>
            </a:r>
            <a:r>
              <a:rPr lang="en-US" altLang="en-US" sz="2200"/>
              <a:t>  In a coordinate system</a:t>
            </a:r>
            <a:br>
              <a:rPr lang="en-US" altLang="en-US" sz="2200"/>
            </a:br>
            <a:r>
              <a:rPr lang="en-US" altLang="en-US" sz="2200"/>
              <a:t>with </a:t>
            </a:r>
            <a:r>
              <a:rPr lang="en-US" altLang="en-US" sz="2200" i="1"/>
              <a:t>y</a:t>
            </a:r>
            <a:r>
              <a:rPr lang="en-US" altLang="en-US" sz="2200"/>
              <a:t>-axis upward, Newton’s law</a:t>
            </a:r>
            <a:r>
              <a:rPr lang="en-US" altLang="zh-TW" sz="2200">
                <a:ea typeface="PMingLiU" pitchFamily="18" charset="-120"/>
              </a:rPr>
              <a:t> </a:t>
            </a:r>
            <a:r>
              <a:rPr lang="en-US" altLang="en-US" sz="2200"/>
              <a:t>reads</a:t>
            </a:r>
            <a:endParaRPr lang="en-US" altLang="zh-TW" sz="2200">
              <a:ea typeface="PMingLiU" pitchFamily="18" charset="-120"/>
            </a:endParaRPr>
          </a:p>
          <a:p>
            <a:pPr lvl="1" eaLnBrk="1" hangingPunct="1">
              <a:buFontTx/>
              <a:buNone/>
            </a:pPr>
            <a:br>
              <a:rPr lang="en-US" altLang="en-US" sz="2200"/>
            </a:br>
            <a:r>
              <a:rPr lang="en-US" altLang="en-US" sz="2200"/>
              <a:t>Solving gives</a:t>
            </a:r>
            <a:br>
              <a:rPr lang="en-US" altLang="en-US" sz="2200"/>
            </a:br>
            <a:endParaRPr lang="en-US" altLang="en-US" sz="2200"/>
          </a:p>
          <a:p>
            <a:pPr lvl="1" eaLnBrk="1" hangingPunct="1"/>
            <a:endParaRPr lang="en-US" altLang="zh-TW" sz="800">
              <a:solidFill>
                <a:srgbClr val="0000FF"/>
              </a:solidFill>
              <a:ea typeface="PMingLiU" pitchFamily="18" charset="-120"/>
            </a:endParaRPr>
          </a:p>
          <a:p>
            <a:pPr lvl="1" eaLnBrk="1" hangingPunct="1"/>
            <a:r>
              <a:rPr lang="en-US" altLang="en-US" sz="2200">
                <a:solidFill>
                  <a:srgbClr val="0000FF"/>
                </a:solidFill>
              </a:rPr>
              <a:t>ASSESS</a:t>
            </a:r>
            <a:r>
              <a:rPr lang="en-US" altLang="en-US" sz="2200"/>
              <a:t>  Makes sense; look at some special cases.  </a:t>
            </a:r>
            <a:endParaRPr lang="en-US" altLang="zh-TW" sz="2200">
              <a:ea typeface="PMingLiU" pitchFamily="18" charset="-120"/>
            </a:endParaRPr>
          </a:p>
          <a:p>
            <a:pPr lvl="2" eaLnBrk="1" hangingPunct="1"/>
            <a:r>
              <a:rPr lang="en-US" altLang="en-US" sz="1800"/>
              <a:t>When </a:t>
            </a:r>
            <a:r>
              <a:rPr lang="en-US" altLang="en-US" sz="1800" i="1"/>
              <a:t>a </a:t>
            </a:r>
            <a:r>
              <a:rPr lang="en-US" altLang="en-US" sz="1800"/>
              <a:t>= 0, </a:t>
            </a:r>
            <a:r>
              <a:rPr lang="en-US" altLang="en-US" sz="1800" i="1"/>
              <a:t>T </a:t>
            </a:r>
            <a:r>
              <a:rPr lang="en-US" altLang="en-US" sz="1800"/>
              <a:t>= </a:t>
            </a:r>
            <a:r>
              <a:rPr lang="en-US" altLang="en-US" sz="1800" i="1"/>
              <a:t>mg</a:t>
            </a:r>
            <a:r>
              <a:rPr lang="en-US" altLang="en-US" sz="1800"/>
              <a:t> and the cable tension balances gravity.</a:t>
            </a:r>
            <a:endParaRPr lang="en-US" altLang="zh-TW" sz="1800">
              <a:ea typeface="PMingLiU" pitchFamily="18" charset="-120"/>
            </a:endParaRPr>
          </a:p>
          <a:p>
            <a:pPr lvl="2" eaLnBrk="1" hangingPunct="1"/>
            <a:r>
              <a:rPr lang="en-US" altLang="en-US" sz="1800"/>
              <a:t>When </a:t>
            </a:r>
            <a:r>
              <a:rPr lang="en-US" altLang="en-US" sz="1800" i="1"/>
              <a:t>T </a:t>
            </a:r>
            <a:r>
              <a:rPr lang="en-US" altLang="en-US" sz="1800"/>
              <a:t>= 0, </a:t>
            </a:r>
            <a:r>
              <a:rPr lang="en-US" altLang="en-US" sz="1800" i="1"/>
              <a:t>a </a:t>
            </a:r>
            <a:r>
              <a:rPr lang="en-US" altLang="en-US" sz="1800"/>
              <a:t>= –</a:t>
            </a:r>
            <a:r>
              <a:rPr lang="en-US" altLang="en-US" sz="1800" i="1"/>
              <a:t>g</a:t>
            </a:r>
            <a:r>
              <a:rPr lang="en-US" altLang="en-US" sz="1800"/>
              <a:t>, and the elevator falls freely.</a:t>
            </a:r>
          </a:p>
        </p:txBody>
      </p:sp>
      <p:graphicFrame>
        <p:nvGraphicFramePr>
          <p:cNvPr id="28676" name="Object 2">
            <a:extLst>
              <a:ext uri="{FF2B5EF4-FFF2-40B4-BE49-F238E27FC236}">
                <a16:creationId xmlns:a16="http://schemas.microsoft.com/office/drawing/2014/main" id="{3F6F2CD1-918C-4461-8D33-9A3CAA7DD5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0913" y="2997200"/>
          <a:ext cx="2247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Equation" r:id="rId4" imgW="2247900" imgH="469900" progId="Equation.DSMT4">
                  <p:embed/>
                </p:oleObj>
              </mc:Choice>
              <mc:Fallback>
                <p:oleObj name="Equation" r:id="rId4" imgW="2247900" imgH="4699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0913" y="2997200"/>
                        <a:ext cx="22479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3">
            <a:extLst>
              <a:ext uri="{FF2B5EF4-FFF2-40B4-BE49-F238E27FC236}">
                <a16:creationId xmlns:a16="http://schemas.microsoft.com/office/drawing/2014/main" id="{759C64EF-83D1-4017-A176-AD61AC19DC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1463" y="4194175"/>
          <a:ext cx="1879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1" name="Equation" r:id="rId6" imgW="1841500" imgH="469900" progId="Equation.DSMT4">
                  <p:embed/>
                </p:oleObj>
              </mc:Choice>
              <mc:Fallback>
                <p:oleObj name="Equation" r:id="rId6" imgW="1841500" imgH="4699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463" y="4194175"/>
                        <a:ext cx="18796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4">
            <a:extLst>
              <a:ext uri="{FF2B5EF4-FFF2-40B4-BE49-F238E27FC236}">
                <a16:creationId xmlns:a16="http://schemas.microsoft.com/office/drawing/2014/main" id="{8F9FBB85-980F-4EDC-8B40-8F60375912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9538" y="4810125"/>
          <a:ext cx="2857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2" name="Equation" r:id="rId8" imgW="2857500" imgH="508000" progId="Equation.DSMT4">
                  <p:embed/>
                </p:oleObj>
              </mc:Choice>
              <mc:Fallback>
                <p:oleObj name="Equation" r:id="rId8" imgW="2857500" imgH="508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9538" y="4810125"/>
                        <a:ext cx="28575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679" name="Picture 11" descr="04_11_Figure">
            <a:extLst>
              <a:ext uri="{FF2B5EF4-FFF2-40B4-BE49-F238E27FC236}">
                <a16:creationId xmlns:a16="http://schemas.microsoft.com/office/drawing/2014/main" id="{7196C7D2-DF17-4F81-A946-F4073211C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225" y="2333625"/>
            <a:ext cx="3165475" cy="30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59316A4-E75D-45DD-B5DE-6C70EFF3EA37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639763"/>
          </a:xfrm>
        </p:spPr>
        <p:txBody>
          <a:bodyPr/>
          <a:lstStyle/>
          <a:p>
            <a:pPr eaLnBrk="1" hangingPunct="1"/>
            <a:r>
              <a:rPr lang="en-US" altLang="en-US"/>
              <a:t>Newton’s Third Law (Action &amp; Reaction)</a:t>
            </a:r>
          </a:p>
        </p:txBody>
      </p:sp>
      <p:sp>
        <p:nvSpPr>
          <p:cNvPr id="30723" name="Text Box 39">
            <a:extLst>
              <a:ext uri="{FF2B5EF4-FFF2-40B4-BE49-F238E27FC236}">
                <a16:creationId xmlns:a16="http://schemas.microsoft.com/office/drawing/2014/main" id="{40768E81-F27E-4E2F-9F34-74B57EF1A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143000"/>
            <a:ext cx="84582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To every action there is always opposed an equal reaction, or, the mutual actions of two objects upon each other are always equal, and directed to contrary parts—Isaac Newton</a:t>
            </a:r>
          </a:p>
        </p:txBody>
      </p:sp>
      <p:sp>
        <p:nvSpPr>
          <p:cNvPr id="30724" name="Text Box 40">
            <a:extLst>
              <a:ext uri="{FF2B5EF4-FFF2-40B4-BE49-F238E27FC236}">
                <a16:creationId xmlns:a16="http://schemas.microsoft.com/office/drawing/2014/main" id="{445332AE-83AB-41B0-8C22-5899A377C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433888"/>
            <a:ext cx="3222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i="1">
                <a:latin typeface="Times New Roman" panose="02020603050405020304" pitchFamily="18" charset="0"/>
              </a:rPr>
              <a:t>F</a:t>
            </a:r>
            <a:r>
              <a:rPr lang="en-US" altLang="en-US" baseline="-25000">
                <a:latin typeface="Times New Roman" panose="02020603050405020304" pitchFamily="18" charset="0"/>
              </a:rPr>
              <a:t>on A by B</a:t>
            </a:r>
            <a:r>
              <a:rPr lang="en-US" altLang="en-US">
                <a:latin typeface="Times New Roman" panose="02020603050405020304" pitchFamily="18" charset="0"/>
              </a:rPr>
              <a:t> =</a:t>
            </a:r>
            <a:r>
              <a:rPr lang="en-US" altLang="en-US" b="1"/>
              <a:t> </a:t>
            </a:r>
            <a:r>
              <a:rPr lang="en-US" altLang="en-US">
                <a:latin typeface="Times New Roman" panose="02020603050405020304" pitchFamily="18" charset="0"/>
              </a:rPr>
              <a:t>-</a:t>
            </a:r>
            <a:r>
              <a:rPr lang="en-US" altLang="en-US" b="1" i="1">
                <a:latin typeface="Times New Roman" panose="02020603050405020304" pitchFamily="18" charset="0"/>
              </a:rPr>
              <a:t>F</a:t>
            </a:r>
            <a:r>
              <a:rPr lang="en-US" altLang="en-US" baseline="-25000">
                <a:latin typeface="Times New Roman" panose="02020603050405020304" pitchFamily="18" charset="0"/>
              </a:rPr>
              <a:t>on B by A</a:t>
            </a:r>
          </a:p>
        </p:txBody>
      </p:sp>
      <p:sp>
        <p:nvSpPr>
          <p:cNvPr id="30725" name="Text Box 41">
            <a:extLst>
              <a:ext uri="{FF2B5EF4-FFF2-40B4-BE49-F238E27FC236}">
                <a16:creationId xmlns:a16="http://schemas.microsoft.com/office/drawing/2014/main" id="{E716EE10-5063-46FC-8F53-A7DB80B58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3897313"/>
            <a:ext cx="40608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Action force and reaction force are</a:t>
            </a:r>
          </a:p>
          <a:p>
            <a:pPr eaLnBrk="1" hangingPunct="1">
              <a:spcBef>
                <a:spcPct val="0"/>
              </a:spcBef>
              <a:buFontTx/>
              <a:buAutoNum type="arabicParenBoth"/>
            </a:pPr>
            <a:r>
              <a:rPr lang="en-US" altLang="en-US" sz="2000">
                <a:solidFill>
                  <a:srgbClr val="FF0000"/>
                </a:solidFill>
              </a:rPr>
              <a:t>Equal in magnitude</a:t>
            </a:r>
          </a:p>
          <a:p>
            <a:pPr eaLnBrk="1" hangingPunct="1">
              <a:spcBef>
                <a:spcPct val="0"/>
              </a:spcBef>
              <a:buFontTx/>
              <a:buAutoNum type="arabicParenBoth"/>
            </a:pPr>
            <a:r>
              <a:rPr lang="en-US" altLang="en-US" sz="2000">
                <a:solidFill>
                  <a:srgbClr val="FF0000"/>
                </a:solidFill>
              </a:rPr>
              <a:t>Opposite in direction</a:t>
            </a:r>
          </a:p>
          <a:p>
            <a:pPr eaLnBrk="1" hangingPunct="1">
              <a:spcBef>
                <a:spcPct val="0"/>
              </a:spcBef>
              <a:buFontTx/>
              <a:buAutoNum type="arabicParenBoth"/>
            </a:pPr>
            <a:r>
              <a:rPr lang="en-US" altLang="en-US" sz="2000">
                <a:solidFill>
                  <a:srgbClr val="FF0000"/>
                </a:solidFill>
              </a:rPr>
              <a:t>Acting on different objects</a:t>
            </a:r>
          </a:p>
        </p:txBody>
      </p:sp>
      <p:sp>
        <p:nvSpPr>
          <p:cNvPr id="30726" name="Rectangle 42">
            <a:extLst>
              <a:ext uri="{FF2B5EF4-FFF2-40B4-BE49-F238E27FC236}">
                <a16:creationId xmlns:a16="http://schemas.microsoft.com/office/drawing/2014/main" id="{E0474939-E50F-4AF4-A6A4-0B914FC77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257800"/>
            <a:ext cx="990600" cy="914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800" b="1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  <a:endParaRPr lang="en-US" altLang="en-US" sz="4800" b="1" baseline="-250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27" name="Line 43">
            <a:extLst>
              <a:ext uri="{FF2B5EF4-FFF2-40B4-BE49-F238E27FC236}">
                <a16:creationId xmlns:a16="http://schemas.microsoft.com/office/drawing/2014/main" id="{B0E9C75C-FB46-49D8-BC85-07D83592082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5715000"/>
            <a:ext cx="19050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728" name="Picture 44" descr="Manila%20Rope%20-%20closeup">
            <a:extLst>
              <a:ext uri="{FF2B5EF4-FFF2-40B4-BE49-F238E27FC236}">
                <a16:creationId xmlns:a16="http://schemas.microsoft.com/office/drawing/2014/main" id="{ACD79BF1-6F9E-4495-82C8-5913CC1E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5334000"/>
            <a:ext cx="2857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9" name="Rectangle 46">
            <a:extLst>
              <a:ext uri="{FF2B5EF4-FFF2-40B4-BE49-F238E27FC236}">
                <a16:creationId xmlns:a16="http://schemas.microsoft.com/office/drawing/2014/main" id="{9566B403-AA4E-4FD2-ABCC-2317C8946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5257800"/>
            <a:ext cx="990600" cy="914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800" b="1">
                <a:solidFill>
                  <a:schemeClr val="bg1"/>
                </a:solidFill>
                <a:latin typeface="Times New Roman" panose="02020603050405020304" pitchFamily="18" charset="0"/>
              </a:rPr>
              <a:t>B</a:t>
            </a:r>
            <a:endParaRPr lang="en-US" altLang="en-US" sz="4800" b="1" baseline="-250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30" name="Line 47">
            <a:extLst>
              <a:ext uri="{FF2B5EF4-FFF2-40B4-BE49-F238E27FC236}">
                <a16:creationId xmlns:a16="http://schemas.microsoft.com/office/drawing/2014/main" id="{FC757A3E-BA8F-447C-AA09-E85C7DEE8A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5105400"/>
            <a:ext cx="114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1" name="Line 48">
            <a:extLst>
              <a:ext uri="{FF2B5EF4-FFF2-40B4-BE49-F238E27FC236}">
                <a16:creationId xmlns:a16="http://schemas.microsoft.com/office/drawing/2014/main" id="{DAF1A11F-2126-4AFF-AD4E-A05128DB3A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24600" y="5105400"/>
            <a:ext cx="114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2FBA1054-D16C-4B45-A565-3DF270FDE5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Newton’s Third Law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840D0AB8-DCF6-4EE5-815A-EF67ED3BE0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450" y="679450"/>
            <a:ext cx="8788400" cy="5624513"/>
          </a:xfrm>
        </p:spPr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en-US" altLang="en-US" sz="2600"/>
              <a:t>Forces come in pairs.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altLang="en-US" sz="2200"/>
              <a:t>If object A exerts a force on object B, then object B exerts an oppositely directed force of equal magnitude on A.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altLang="en-US" sz="2200"/>
              <a:t>Obsolete language:  “For every action there is an equal but opposite reaction.”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altLang="en-US" sz="2200"/>
              <a:t>Important point:  The two forces</a:t>
            </a:r>
            <a:br>
              <a:rPr lang="en-US" altLang="en-US" sz="2200"/>
            </a:br>
            <a:r>
              <a:rPr lang="en-US" altLang="en-US" sz="2200"/>
              <a:t>always act on </a:t>
            </a:r>
            <a:r>
              <a:rPr lang="en-US" altLang="en-US" sz="2200" i="1"/>
              <a:t>different</a:t>
            </a:r>
            <a:r>
              <a:rPr lang="en-US" altLang="en-US" sz="2200"/>
              <a:t> objects;</a:t>
            </a:r>
            <a:br>
              <a:rPr lang="en-US" altLang="en-US" sz="2200"/>
            </a:br>
            <a:r>
              <a:rPr lang="en-US" altLang="en-US" sz="2200"/>
              <a:t>therefore they can’t cancel each other.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en-US" sz="2600"/>
              <a:t>Example: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altLang="en-US" sz="2200"/>
              <a:t>Push on book of mass </a:t>
            </a:r>
            <a:r>
              <a:rPr lang="en-US" altLang="en-US" sz="2200" i="1"/>
              <a:t>m</a:t>
            </a:r>
            <a:r>
              <a:rPr lang="en-US" altLang="en-US" sz="2200" baseline="-25000"/>
              <a:t>1</a:t>
            </a:r>
            <a:r>
              <a:rPr lang="en-US" altLang="zh-TW" sz="2200">
                <a:ea typeface="PMingLiU" pitchFamily="18" charset="-120"/>
              </a:rPr>
              <a:t> </a:t>
            </a:r>
            <a:r>
              <a:rPr lang="en-US" altLang="en-US" sz="2200"/>
              <a:t>with force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altLang="en-US" sz="2200"/>
              <a:t>Note third-law pair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altLang="en-US" sz="2200"/>
              <a:t>Third law is necessary for</a:t>
            </a:r>
            <a:br>
              <a:rPr lang="en-US" altLang="en-US" sz="2200"/>
            </a:br>
            <a:r>
              <a:rPr lang="en-US" altLang="en-US" sz="2200"/>
              <a:t>a consistent description of</a:t>
            </a:r>
            <a:br>
              <a:rPr lang="en-US" altLang="en-US" sz="2200"/>
            </a:br>
            <a:r>
              <a:rPr lang="en-US" altLang="en-US" sz="2200"/>
              <a:t>motion in Newtonian physics. </a:t>
            </a:r>
          </a:p>
        </p:txBody>
      </p:sp>
      <p:graphicFrame>
        <p:nvGraphicFramePr>
          <p:cNvPr id="31748" name="Object 2">
            <a:extLst>
              <a:ext uri="{FF2B5EF4-FFF2-40B4-BE49-F238E27FC236}">
                <a16:creationId xmlns:a16="http://schemas.microsoft.com/office/drawing/2014/main" id="{263BD6E1-73EC-4E1A-89DC-DC268CE91F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5775" y="4378325"/>
          <a:ext cx="317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1" name="Equation" r:id="rId4" imgW="317225" imgH="355292" progId="Equation.DSMT4">
                  <p:embed/>
                </p:oleObj>
              </mc:Choice>
              <mc:Fallback>
                <p:oleObj name="Equation" r:id="rId4" imgW="317225" imgH="355292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5775" y="4378325"/>
                        <a:ext cx="3175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Object 3">
            <a:extLst>
              <a:ext uri="{FF2B5EF4-FFF2-40B4-BE49-F238E27FC236}">
                <a16:creationId xmlns:a16="http://schemas.microsoft.com/office/drawing/2014/main" id="{5B69C09C-5CD1-43A7-9284-EB2B1C8194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60738" y="4802188"/>
          <a:ext cx="1409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2" name="Equation" r:id="rId6" imgW="1409088" imgH="431613" progId="Equation.DSMT4">
                  <p:embed/>
                </p:oleObj>
              </mc:Choice>
              <mc:Fallback>
                <p:oleObj name="Equation" r:id="rId6" imgW="1409088" imgH="431613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0738" y="4802188"/>
                        <a:ext cx="14097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50" name="Picture 10" descr="04_15_Figure">
            <a:extLst>
              <a:ext uri="{FF2B5EF4-FFF2-40B4-BE49-F238E27FC236}">
                <a16:creationId xmlns:a16="http://schemas.microsoft.com/office/drawing/2014/main" id="{222F3368-E159-4C5C-8B2E-13EFF523C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3" y="2335213"/>
            <a:ext cx="2386012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625E47D7-8439-48F6-9E37-32E90BE2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Free Body Diagrams</a:t>
            </a:r>
          </a:p>
        </p:txBody>
      </p:sp>
      <p:sp>
        <p:nvSpPr>
          <p:cNvPr id="33795" name="AutoShape 41">
            <a:extLst>
              <a:ext uri="{FF2B5EF4-FFF2-40B4-BE49-F238E27FC236}">
                <a16:creationId xmlns:a16="http://schemas.microsoft.com/office/drawing/2014/main" id="{D1F88849-1CAF-46E0-9653-436B6F65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1600200"/>
            <a:ext cx="2362200" cy="1447800"/>
          </a:xfrm>
          <a:prstGeom prst="rtTriangl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6000">
              <a:latin typeface="Times New Roman" panose="02020603050405020304" pitchFamily="18" charset="0"/>
            </a:endParaRPr>
          </a:p>
        </p:txBody>
      </p:sp>
      <p:sp>
        <p:nvSpPr>
          <p:cNvPr id="33796" name="Rectangle 42">
            <a:extLst>
              <a:ext uri="{FF2B5EF4-FFF2-40B4-BE49-F238E27FC236}">
                <a16:creationId xmlns:a16="http://schemas.microsoft.com/office/drawing/2014/main" id="{B2A37E6E-6121-403D-A2D1-4D24F3B0CF43}"/>
              </a:ext>
            </a:extLst>
          </p:cNvPr>
          <p:cNvSpPr>
            <a:spLocks noChangeArrowheads="1"/>
          </p:cNvSpPr>
          <p:nvPr/>
        </p:nvSpPr>
        <p:spPr bwMode="auto">
          <a:xfrm rot="1902086">
            <a:off x="3276600" y="1524000"/>
            <a:ext cx="609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33797" name="Rectangle 43">
            <a:extLst>
              <a:ext uri="{FF2B5EF4-FFF2-40B4-BE49-F238E27FC236}">
                <a16:creationId xmlns:a16="http://schemas.microsoft.com/office/drawing/2014/main" id="{85053F96-08D5-47CD-A76A-C48034500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133600"/>
            <a:ext cx="1981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6000">
              <a:latin typeface="Times New Roman" panose="02020603050405020304" pitchFamily="18" charset="0"/>
            </a:endParaRPr>
          </a:p>
        </p:txBody>
      </p:sp>
      <p:sp>
        <p:nvSpPr>
          <p:cNvPr id="33798" name="Rectangle 44">
            <a:extLst>
              <a:ext uri="{FF2B5EF4-FFF2-40B4-BE49-F238E27FC236}">
                <a16:creationId xmlns:a16="http://schemas.microsoft.com/office/drawing/2014/main" id="{CB4ECBBF-E801-4EA7-BF58-B6B86A787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676400"/>
            <a:ext cx="7620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33799" name="Rectangle 45">
            <a:extLst>
              <a:ext uri="{FF2B5EF4-FFF2-40B4-BE49-F238E27FC236}">
                <a16:creationId xmlns:a16="http://schemas.microsoft.com/office/drawing/2014/main" id="{C6BAD0A5-7059-46C9-81AC-F3633FBD3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1752600"/>
            <a:ext cx="22098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6000">
              <a:latin typeface="Times New Roman" panose="02020603050405020304" pitchFamily="18" charset="0"/>
            </a:endParaRPr>
          </a:p>
        </p:txBody>
      </p:sp>
      <p:sp>
        <p:nvSpPr>
          <p:cNvPr id="33800" name="Rectangle 47">
            <a:extLst>
              <a:ext uri="{FF2B5EF4-FFF2-40B4-BE49-F238E27FC236}">
                <a16:creationId xmlns:a16="http://schemas.microsoft.com/office/drawing/2014/main" id="{714816CD-B357-4EE1-ACED-EE46C4926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1295400"/>
            <a:ext cx="7620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33801" name="Line 49">
            <a:extLst>
              <a:ext uri="{FF2B5EF4-FFF2-40B4-BE49-F238E27FC236}">
                <a16:creationId xmlns:a16="http://schemas.microsoft.com/office/drawing/2014/main" id="{E4F564B4-656C-4A45-9DB9-E8A68FC347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24800" y="16002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2" name="Oval 48">
            <a:extLst>
              <a:ext uri="{FF2B5EF4-FFF2-40B4-BE49-F238E27FC236}">
                <a16:creationId xmlns:a16="http://schemas.microsoft.com/office/drawing/2014/main" id="{804AEE7D-8781-4096-BC35-ACD191E26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1447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6000">
              <a:latin typeface="Times New Roman" panose="02020603050405020304" pitchFamily="18" charset="0"/>
            </a:endParaRPr>
          </a:p>
        </p:txBody>
      </p:sp>
      <p:sp>
        <p:nvSpPr>
          <p:cNvPr id="33803" name="Line 50">
            <a:extLst>
              <a:ext uri="{FF2B5EF4-FFF2-40B4-BE49-F238E27FC236}">
                <a16:creationId xmlns:a16="http://schemas.microsoft.com/office/drawing/2014/main" id="{A38DA69C-BE98-4BA7-B4F3-42B56994FDD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14478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4" name="Line 51">
            <a:extLst>
              <a:ext uri="{FF2B5EF4-FFF2-40B4-BE49-F238E27FC236}">
                <a16:creationId xmlns:a16="http://schemas.microsoft.com/office/drawing/2014/main" id="{8B30E2EC-04A3-417D-8882-E6362EC38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16002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5" name="Rectangle 52">
            <a:extLst>
              <a:ext uri="{FF2B5EF4-FFF2-40B4-BE49-F238E27FC236}">
                <a16:creationId xmlns:a16="http://schemas.microsoft.com/office/drawing/2014/main" id="{14CD5560-6BC8-404A-845F-A40BD0EEB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2133600"/>
            <a:ext cx="304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b="1">
                <a:latin typeface="Times New Roman" panose="02020603050405020304" pitchFamily="18" charset="0"/>
              </a:rPr>
              <a:t>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9BEF34E8-885A-47D8-AE49-64D45608C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Spring Forces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7EBBFD15-A672-4381-BC9D-212816A92A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2088" y="811213"/>
            <a:ext cx="8697912" cy="1187450"/>
          </a:xfrm>
        </p:spPr>
        <p:txBody>
          <a:bodyPr/>
          <a:lstStyle/>
          <a:p>
            <a:pPr eaLnBrk="1" hangingPunct="1"/>
            <a:r>
              <a:rPr lang="en-US" altLang="en-US" sz="2400"/>
              <a:t>A stretched or compressed spring produces a force proportional to the stretch or compression from its equilibrium configuration:  </a:t>
            </a:r>
            <a:r>
              <a:rPr lang="en-US" altLang="en-US" sz="2400" i="1"/>
              <a:t>F</a:t>
            </a:r>
            <a:r>
              <a:rPr lang="en-US" altLang="en-US" sz="2400" baseline="-25000"/>
              <a:t>sp </a:t>
            </a:r>
            <a:r>
              <a:rPr lang="en-US" altLang="en-US" sz="2400"/>
              <a:t>= –</a:t>
            </a:r>
            <a:r>
              <a:rPr lang="en-US" altLang="en-US" sz="2400" i="1"/>
              <a:t>kx.</a:t>
            </a:r>
            <a:endParaRPr lang="en-US" altLang="en-US" sz="2400"/>
          </a:p>
        </p:txBody>
      </p:sp>
      <p:sp>
        <p:nvSpPr>
          <p:cNvPr id="34820" name="Rectangle 5">
            <a:extLst>
              <a:ext uri="{FF2B5EF4-FFF2-40B4-BE49-F238E27FC236}">
                <a16:creationId xmlns:a16="http://schemas.microsoft.com/office/drawing/2014/main" id="{85454657-CEC6-4766-B130-796F91C7B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" y="2084388"/>
            <a:ext cx="3716338" cy="326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/>
              <a:t>The spring force is a </a:t>
            </a:r>
            <a:r>
              <a:rPr lang="en-US" altLang="en-US" sz="2400" b="1"/>
              <a:t>restoring force</a:t>
            </a:r>
            <a:r>
              <a:rPr lang="en-US" altLang="en-US" sz="2400"/>
              <a:t> because its direction is opposite that of the stretch or compression.</a:t>
            </a:r>
          </a:p>
          <a:p>
            <a:pPr eaLnBrk="1" hangingPunct="1"/>
            <a:endParaRPr lang="en-US" altLang="zh-TW" sz="1000">
              <a:ea typeface="PMingLiU" pitchFamily="18" charset="-120"/>
            </a:endParaRPr>
          </a:p>
          <a:p>
            <a:pPr eaLnBrk="1" hangingPunct="1"/>
            <a:r>
              <a:rPr lang="en-US" altLang="en-US" sz="2400">
                <a:ea typeface="PMingLiU" pitchFamily="18" charset="-120"/>
              </a:rPr>
              <a:t>Springs provide convenient devices for measuring force.</a:t>
            </a:r>
          </a:p>
        </p:txBody>
      </p:sp>
      <p:pic>
        <p:nvPicPr>
          <p:cNvPr id="34821" name="Picture 10" descr="04_18_Figure">
            <a:extLst>
              <a:ext uri="{FF2B5EF4-FFF2-40B4-BE49-F238E27FC236}">
                <a16:creationId xmlns:a16="http://schemas.microsoft.com/office/drawing/2014/main" id="{5C0225BA-1270-4A17-83E3-C03B615C2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0" y="2257425"/>
            <a:ext cx="4965700" cy="410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BDC8AFE-D093-4714-B420-C5F03013CA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 this lecture you’ll learn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A5A1532-CB9A-4ED6-9B71-6B7C2092DB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" y="1287463"/>
            <a:ext cx="5106988" cy="410845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en-US" sz="2400"/>
              <a:t>The concept of force and its role in causing </a:t>
            </a:r>
            <a:r>
              <a:rPr lang="en-US" altLang="en-US" sz="2400" i="1"/>
              <a:t>changes</a:t>
            </a:r>
            <a:r>
              <a:rPr lang="en-US" altLang="en-US" sz="2400"/>
              <a:t> in motion</a:t>
            </a:r>
          </a:p>
          <a:p>
            <a:pPr eaLnBrk="1" hangingPunct="1"/>
            <a:r>
              <a:rPr lang="en-US" altLang="en-US" sz="2400"/>
              <a:t>The fundamental forces of physics</a:t>
            </a:r>
          </a:p>
          <a:p>
            <a:pPr eaLnBrk="1" hangingPunct="1"/>
            <a:r>
              <a:rPr lang="en-US" altLang="en-US" sz="2400"/>
              <a:t>Newton’s three laws of motion</a:t>
            </a:r>
          </a:p>
          <a:p>
            <a:pPr eaLnBrk="1" hangingPunct="1"/>
            <a:r>
              <a:rPr lang="en-US" altLang="en-US" sz="2400"/>
              <a:t>About the force of gravity</a:t>
            </a:r>
          </a:p>
          <a:p>
            <a:pPr lvl="1" eaLnBrk="1" hangingPunct="1"/>
            <a:r>
              <a:rPr lang="en-US" altLang="en-US"/>
              <a:t>Including the distinction between mass and weight</a:t>
            </a:r>
          </a:p>
          <a:p>
            <a:pPr eaLnBrk="1" hangingPunct="1"/>
            <a:r>
              <a:rPr lang="en-US" altLang="en-US" sz="2400"/>
              <a:t>How to apply Newton’s laws in one-dimensional motion</a:t>
            </a:r>
          </a:p>
        </p:txBody>
      </p:sp>
      <p:pic>
        <p:nvPicPr>
          <p:cNvPr id="7172" name="Picture 20" descr="04_00_ChOpener4">
            <a:extLst>
              <a:ext uri="{FF2B5EF4-FFF2-40B4-BE49-F238E27FC236}">
                <a16:creationId xmlns:a16="http://schemas.microsoft.com/office/drawing/2014/main" id="{8461C852-026D-4C59-853D-F921F4BE9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38" y="574675"/>
            <a:ext cx="1946275" cy="260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73F7BC05-3922-4131-9FBD-A0CBB8E0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2940050"/>
            <a:ext cx="382905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97C0EA-D9D4-4E0C-A185-F65F60599E58}"/>
              </a:ext>
            </a:extLst>
          </p:cNvPr>
          <p:cNvSpPr/>
          <p:nvPr/>
        </p:nvSpPr>
        <p:spPr bwMode="auto">
          <a:xfrm>
            <a:off x="5768975" y="6161088"/>
            <a:ext cx="2460625" cy="185737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A23A786C-EA3C-49EC-99E5-6D4154FAB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775" y="5257800"/>
            <a:ext cx="1154113" cy="8921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6000">
              <a:latin typeface="Times New Roman" panose="02020603050405020304" pitchFamily="18" charset="0"/>
            </a:endParaRPr>
          </a:p>
        </p:txBody>
      </p:sp>
      <p:cxnSp>
        <p:nvCxnSpPr>
          <p:cNvPr id="7176" name="Straight Arrow Connector 9">
            <a:extLst>
              <a:ext uri="{FF2B5EF4-FFF2-40B4-BE49-F238E27FC236}">
                <a16:creationId xmlns:a16="http://schemas.microsoft.com/office/drawing/2014/main" id="{067EF410-69D7-44F7-BC98-BE984699797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010400" y="4538663"/>
            <a:ext cx="11113" cy="1274762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7" name="Straight Arrow Connector 11">
            <a:extLst>
              <a:ext uri="{FF2B5EF4-FFF2-40B4-BE49-F238E27FC236}">
                <a16:creationId xmlns:a16="http://schemas.microsoft.com/office/drawing/2014/main" id="{CDA41CDF-6C8E-423B-9648-8D5D5F35E7A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021513" y="5997575"/>
            <a:ext cx="0" cy="67468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8" name="Straight Arrow Connector 13">
            <a:extLst>
              <a:ext uri="{FF2B5EF4-FFF2-40B4-BE49-F238E27FC236}">
                <a16:creationId xmlns:a16="http://schemas.microsoft.com/office/drawing/2014/main" id="{1BB8C3B1-6FF2-494E-AE20-414C62A6CDD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322888" y="6138863"/>
            <a:ext cx="1481137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9" name="Straight Arrow Connector 15">
            <a:extLst>
              <a:ext uri="{FF2B5EF4-FFF2-40B4-BE49-F238E27FC236}">
                <a16:creationId xmlns:a16="http://schemas.microsoft.com/office/drawing/2014/main" id="{988CA9BF-1637-4D14-ADB0-95567B83161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140575" y="4637088"/>
            <a:ext cx="1797050" cy="117633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0" name="Straight Arrow Connector 17">
            <a:extLst>
              <a:ext uri="{FF2B5EF4-FFF2-40B4-BE49-F238E27FC236}">
                <a16:creationId xmlns:a16="http://schemas.microsoft.com/office/drawing/2014/main" id="{0C126A03-FD50-4C71-A825-843DCC0062E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086600" y="5813425"/>
            <a:ext cx="1185863" cy="2063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81" name="TextBox 18">
            <a:extLst>
              <a:ext uri="{FF2B5EF4-FFF2-40B4-BE49-F238E27FC236}">
                <a16:creationId xmlns:a16="http://schemas.microsoft.com/office/drawing/2014/main" id="{F9F0380E-B8D4-4D53-B647-99A2F6767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5486400"/>
            <a:ext cx="4159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 b="1" i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7182" name="TextBox 19">
            <a:extLst>
              <a:ext uri="{FF2B5EF4-FFF2-40B4-BE49-F238E27FC236}">
                <a16:creationId xmlns:a16="http://schemas.microsoft.com/office/drawing/2014/main" id="{DCBB308A-B59D-46A1-90D3-408C6E491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1538" y="4746625"/>
            <a:ext cx="4921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 b="1" i="1">
                <a:solidFill>
                  <a:srgbClr val="FF0000"/>
                </a:solidFill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7183" name="TextBox 20">
            <a:extLst>
              <a:ext uri="{FF2B5EF4-FFF2-40B4-BE49-F238E27FC236}">
                <a16:creationId xmlns:a16="http://schemas.microsoft.com/office/drawing/2014/main" id="{834BC4B0-92FE-4F77-BBC0-680BEFF8A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0375" y="5421313"/>
            <a:ext cx="3397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 b="1" i="1">
                <a:solidFill>
                  <a:srgbClr val="FF0000"/>
                </a:solidFill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7184" name="TextBox 21">
            <a:extLst>
              <a:ext uri="{FF2B5EF4-FFF2-40B4-BE49-F238E27FC236}">
                <a16:creationId xmlns:a16="http://schemas.microsoft.com/office/drawing/2014/main" id="{1E7EA139-3514-4F95-A5A2-CD08DE49E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9463" y="4386263"/>
            <a:ext cx="5191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 b="1" i="1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7185" name="TextBox 22">
            <a:extLst>
              <a:ext uri="{FF2B5EF4-FFF2-40B4-BE49-F238E27FC236}">
                <a16:creationId xmlns:a16="http://schemas.microsoft.com/office/drawing/2014/main" id="{C98BF013-57D2-48DD-B635-FDFCD1190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7713" y="6211888"/>
            <a:ext cx="7747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 b="1" i="1">
                <a:solidFill>
                  <a:srgbClr val="FF0000"/>
                </a:solidFill>
                <a:latin typeface="Times New Roman" panose="02020603050405020304" pitchFamily="18" charset="0"/>
              </a:rPr>
              <a:t>mg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86CE4D2-552A-44C2-A676-CC0A9298A4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Summary</a:t>
            </a:r>
          </a:p>
        </p:txBody>
      </p:sp>
      <p:sp>
        <p:nvSpPr>
          <p:cNvPr id="36867" name="Rectangle 8">
            <a:extLst>
              <a:ext uri="{FF2B5EF4-FFF2-40B4-BE49-F238E27FC236}">
                <a16:creationId xmlns:a16="http://schemas.microsoft.com/office/drawing/2014/main" id="{2E633E78-4FA7-4527-8544-175F2DFEEE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6375" y="725488"/>
            <a:ext cx="8734425" cy="5424487"/>
          </a:xfrm>
          <a:noFill/>
        </p:spPr>
        <p:txBody>
          <a:bodyPr anchor="ctr"/>
          <a:lstStyle/>
          <a:p>
            <a:pPr eaLnBrk="1" hangingPunct="1"/>
            <a:r>
              <a:rPr lang="en-US" altLang="en-US" sz="2400"/>
              <a:t>In Newtonian physics, force—a push or pull—causes not motion itself but </a:t>
            </a:r>
            <a:r>
              <a:rPr lang="en-US" altLang="en-US" sz="2400" i="1"/>
              <a:t>change</a:t>
            </a:r>
            <a:r>
              <a:rPr lang="en-US" altLang="en-US" sz="2400"/>
              <a:t> in motion.</a:t>
            </a:r>
            <a:endParaRPr lang="en-US" altLang="zh-TW" sz="2400">
              <a:ea typeface="PMingLiU" pitchFamily="18" charset="-120"/>
            </a:endParaRPr>
          </a:p>
          <a:p>
            <a:pPr eaLnBrk="1" hangingPunct="1"/>
            <a:endParaRPr lang="en-US" altLang="zh-TW" sz="1000">
              <a:ea typeface="PMingLiU" pitchFamily="18" charset="-120"/>
            </a:endParaRPr>
          </a:p>
          <a:p>
            <a:pPr eaLnBrk="1" hangingPunct="1"/>
            <a:r>
              <a:rPr lang="en-US" altLang="en-US" sz="2400"/>
              <a:t>Newton’s three laws are</a:t>
            </a:r>
            <a:endParaRPr lang="en-US" altLang="zh-TW" sz="2400">
              <a:ea typeface="PMingLiU" pitchFamily="18" charset="-120"/>
            </a:endParaRPr>
          </a:p>
          <a:p>
            <a:pPr lvl="1" eaLnBrk="1" hangingPunct="1"/>
            <a:r>
              <a:rPr lang="en-US" altLang="en-US" sz="2000" b="1"/>
              <a:t>First law</a:t>
            </a:r>
            <a:r>
              <a:rPr lang="en-US" altLang="en-US" sz="2000"/>
              <a:t>: A body in motion remains in uniform motion, and a body at rest remains at rest, unless acted on by a nonzero net force.</a:t>
            </a:r>
            <a:endParaRPr lang="en-US" altLang="zh-TW" sz="2000">
              <a:ea typeface="PMingLiU" pitchFamily="18" charset="-120"/>
            </a:endParaRPr>
          </a:p>
          <a:p>
            <a:pPr lvl="1" eaLnBrk="1" hangingPunct="1"/>
            <a:endParaRPr lang="en-US" altLang="zh-TW" sz="1000">
              <a:ea typeface="PMingLiU" pitchFamily="18" charset="-120"/>
            </a:endParaRPr>
          </a:p>
          <a:p>
            <a:pPr lvl="1" eaLnBrk="1" hangingPunct="1"/>
            <a:r>
              <a:rPr lang="en-US" altLang="en-US" sz="2000" b="1"/>
              <a:t>Second law</a:t>
            </a:r>
            <a:r>
              <a:rPr lang="en-US" altLang="en-US" sz="2000"/>
              <a:t>: The rate at which a body’s momentum changes is equal to the net force acting on the body:</a:t>
            </a:r>
            <a:endParaRPr lang="en-US" altLang="zh-TW" sz="2000">
              <a:ea typeface="PMingLiU" pitchFamily="18" charset="-120"/>
            </a:endParaRPr>
          </a:p>
          <a:p>
            <a:pPr lvl="1" eaLnBrk="1" hangingPunct="1"/>
            <a:endParaRPr lang="en-US" altLang="zh-TW" sz="2000">
              <a:ea typeface="PMingLiU" pitchFamily="18" charset="-120"/>
            </a:endParaRPr>
          </a:p>
          <a:p>
            <a:pPr lvl="1" eaLnBrk="1" hangingPunct="1"/>
            <a:endParaRPr lang="en-US" altLang="zh-TW" sz="2000">
              <a:ea typeface="PMingLiU" pitchFamily="18" charset="-120"/>
            </a:endParaRPr>
          </a:p>
          <a:p>
            <a:pPr lvl="1" eaLnBrk="1" hangingPunct="1"/>
            <a:r>
              <a:rPr lang="en-US" altLang="en-US" sz="2000" b="1"/>
              <a:t>Third law</a:t>
            </a:r>
            <a:r>
              <a:rPr lang="en-US" altLang="en-US" sz="2000"/>
              <a:t>:  If object A exerts a force on object B, then object B exerts an oppositely directed force of equal magnitude on A.</a:t>
            </a:r>
          </a:p>
          <a:p>
            <a:pPr eaLnBrk="1" hangingPunct="1"/>
            <a:endParaRPr lang="en-US" altLang="zh-TW" sz="1000">
              <a:ea typeface="PMingLiU" pitchFamily="18" charset="-120"/>
            </a:endParaRPr>
          </a:p>
          <a:p>
            <a:pPr eaLnBrk="1" hangingPunct="1"/>
            <a:r>
              <a:rPr lang="en-US" altLang="en-US" sz="2400"/>
              <a:t>Physicists recognize three fundamental forces.</a:t>
            </a:r>
          </a:p>
          <a:p>
            <a:pPr eaLnBrk="1" hangingPunct="1"/>
            <a:r>
              <a:rPr lang="en-US" altLang="en-US" sz="2400"/>
              <a:t>An object’s </a:t>
            </a:r>
            <a:r>
              <a:rPr lang="en-US" altLang="en-US" sz="2400" b="1"/>
              <a:t>weight</a:t>
            </a:r>
            <a:r>
              <a:rPr lang="en-US" altLang="en-US" sz="2400"/>
              <a:t> is the force that gravity exerts on it.</a:t>
            </a:r>
          </a:p>
        </p:txBody>
      </p:sp>
      <p:graphicFrame>
        <p:nvGraphicFramePr>
          <p:cNvPr id="36868" name="Object 2">
            <a:extLst>
              <a:ext uri="{FF2B5EF4-FFF2-40B4-BE49-F238E27FC236}">
                <a16:creationId xmlns:a16="http://schemas.microsoft.com/office/drawing/2014/main" id="{47F89B88-0F1E-4362-ACB0-E32A42A2F9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6388" y="3760788"/>
          <a:ext cx="3330575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" name="Equation" r:id="rId4" imgW="4305300" imgH="736600" progId="Equation.DSMT4">
                  <p:embed/>
                </p:oleObj>
              </mc:Choice>
              <mc:Fallback>
                <p:oleObj name="Equation" r:id="rId4" imgW="4305300" imgH="736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6388" y="3760788"/>
                        <a:ext cx="3330575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278519A0-399E-4ABA-9DE9-01C01AAA01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Summary</a:t>
            </a:r>
          </a:p>
        </p:txBody>
      </p:sp>
      <p:sp>
        <p:nvSpPr>
          <p:cNvPr id="38915" name="Rectangle 49">
            <a:extLst>
              <a:ext uri="{FF2B5EF4-FFF2-40B4-BE49-F238E27FC236}">
                <a16:creationId xmlns:a16="http://schemas.microsoft.com/office/drawing/2014/main" id="{08AD91A4-5D46-47C6-A57F-69ED85E07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71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6000">
              <a:latin typeface="Times New Roman" panose="02020603050405020304" pitchFamily="18" charset="0"/>
            </a:endParaRPr>
          </a:p>
        </p:txBody>
      </p:sp>
      <p:grpSp>
        <p:nvGrpSpPr>
          <p:cNvPr id="38916" name="Group 51">
            <a:extLst>
              <a:ext uri="{FF2B5EF4-FFF2-40B4-BE49-F238E27FC236}">
                <a16:creationId xmlns:a16="http://schemas.microsoft.com/office/drawing/2014/main" id="{E4583EC4-47E5-41FF-AE6B-E3A5EB6F41BC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066800"/>
            <a:ext cx="8763000" cy="3429000"/>
            <a:chOff x="96" y="672"/>
            <a:chExt cx="5520" cy="2160"/>
          </a:xfrm>
        </p:grpSpPr>
        <p:graphicFrame>
          <p:nvGraphicFramePr>
            <p:cNvPr id="38917" name="Object 48">
              <a:extLst>
                <a:ext uri="{FF2B5EF4-FFF2-40B4-BE49-F238E27FC236}">
                  <a16:creationId xmlns:a16="http://schemas.microsoft.com/office/drawing/2014/main" id="{D1355E99-F5DB-425B-A6D7-DDFF87EFD74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672"/>
            <a:ext cx="5520" cy="21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19" r:id="rId3" imgW="6667549" imgH="2562244" progId="MSPhotoEd.3">
                    <p:embed/>
                  </p:oleObj>
                </mc:Choice>
                <mc:Fallback>
                  <p:oleObj r:id="rId3" imgW="6667549" imgH="2562244" progId="MSPhotoEd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672"/>
                          <a:ext cx="5520" cy="21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18" name="Rectangle 50">
              <a:extLst>
                <a:ext uri="{FF2B5EF4-FFF2-40B4-BE49-F238E27FC236}">
                  <a16:creationId xmlns:a16="http://schemas.microsoft.com/office/drawing/2014/main" id="{9007F166-8E39-4BCC-95E2-9322D3FEB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640"/>
              <a:ext cx="2544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60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0A288C51-39CF-41FF-8C60-B29727764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First Law</a:t>
            </a:r>
          </a:p>
        </p:txBody>
      </p:sp>
      <p:sp>
        <p:nvSpPr>
          <p:cNvPr id="39939" name="Rectangle 5">
            <a:extLst>
              <a:ext uri="{FF2B5EF4-FFF2-40B4-BE49-F238E27FC236}">
                <a16:creationId xmlns:a16="http://schemas.microsoft.com/office/drawing/2014/main" id="{1867B2EB-0061-4718-94FB-3FD9E3781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47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6000">
              <a:latin typeface="Times New Roman" panose="02020603050405020304" pitchFamily="18" charset="0"/>
            </a:endParaRPr>
          </a:p>
        </p:txBody>
      </p:sp>
      <p:grpSp>
        <p:nvGrpSpPr>
          <p:cNvPr id="39940" name="Group 9">
            <a:extLst>
              <a:ext uri="{FF2B5EF4-FFF2-40B4-BE49-F238E27FC236}">
                <a16:creationId xmlns:a16="http://schemas.microsoft.com/office/drawing/2014/main" id="{558DECF3-EBC5-46FC-A101-3D6CD5C72BD4}"/>
              </a:ext>
            </a:extLst>
          </p:cNvPr>
          <p:cNvGrpSpPr>
            <a:grpSpLocks/>
          </p:cNvGrpSpPr>
          <p:nvPr/>
        </p:nvGrpSpPr>
        <p:grpSpPr bwMode="auto">
          <a:xfrm>
            <a:off x="0" y="1219200"/>
            <a:ext cx="8915400" cy="2667000"/>
            <a:chOff x="0" y="768"/>
            <a:chExt cx="5616" cy="1680"/>
          </a:xfrm>
        </p:grpSpPr>
        <p:graphicFrame>
          <p:nvGraphicFramePr>
            <p:cNvPr id="39941" name="Object 4">
              <a:extLst>
                <a:ext uri="{FF2B5EF4-FFF2-40B4-BE49-F238E27FC236}">
                  <a16:creationId xmlns:a16="http://schemas.microsoft.com/office/drawing/2014/main" id="{405A9A14-3B57-4200-AB74-963C8BECEE7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768"/>
            <a:ext cx="5616" cy="16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3" r:id="rId3" imgW="6667549" imgH="1952639" progId="MSPhotoEd.3">
                    <p:embed/>
                  </p:oleObj>
                </mc:Choice>
                <mc:Fallback>
                  <p:oleObj r:id="rId3" imgW="6667549" imgH="1952639" progId="MSPhotoEd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768"/>
                          <a:ext cx="5616" cy="16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42" name="Rectangle 8">
              <a:extLst>
                <a:ext uri="{FF2B5EF4-FFF2-40B4-BE49-F238E27FC236}">
                  <a16:creationId xmlns:a16="http://schemas.microsoft.com/office/drawing/2014/main" id="{0629DC93-1045-4A1A-8D60-EC6F35110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56"/>
              <a:ext cx="2544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60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B07A976E-E78E-4DA6-AD58-6DC3CB47D5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Second Law</a:t>
            </a:r>
          </a:p>
        </p:txBody>
      </p:sp>
      <p:sp>
        <p:nvSpPr>
          <p:cNvPr id="40963" name="Rectangle 5">
            <a:extLst>
              <a:ext uri="{FF2B5EF4-FFF2-40B4-BE49-F238E27FC236}">
                <a16:creationId xmlns:a16="http://schemas.microsoft.com/office/drawing/2014/main" id="{1E61F9B2-6B2D-4B6A-915A-F17B8B302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002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6000">
              <a:latin typeface="Times New Roman" panose="02020603050405020304" pitchFamily="18" charset="0"/>
            </a:endParaRPr>
          </a:p>
        </p:txBody>
      </p:sp>
      <p:grpSp>
        <p:nvGrpSpPr>
          <p:cNvPr id="40964" name="Group 7">
            <a:extLst>
              <a:ext uri="{FF2B5EF4-FFF2-40B4-BE49-F238E27FC236}">
                <a16:creationId xmlns:a16="http://schemas.microsoft.com/office/drawing/2014/main" id="{F24E7D2E-E55F-44A7-9882-AF1A09E08EC0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990600"/>
            <a:ext cx="8305800" cy="4440238"/>
            <a:chOff x="192" y="624"/>
            <a:chExt cx="5232" cy="2797"/>
          </a:xfrm>
        </p:grpSpPr>
        <p:graphicFrame>
          <p:nvGraphicFramePr>
            <p:cNvPr id="40965" name="Object 4">
              <a:extLst>
                <a:ext uri="{FF2B5EF4-FFF2-40B4-BE49-F238E27FC236}">
                  <a16:creationId xmlns:a16="http://schemas.microsoft.com/office/drawing/2014/main" id="{65913D27-D01F-4AE3-A792-05D1A1521C5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2" y="624"/>
            <a:ext cx="5232" cy="27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7" r:id="rId3" imgW="6667549" imgH="3552851" progId="MSPhotoEd.3">
                    <p:embed/>
                  </p:oleObj>
                </mc:Choice>
                <mc:Fallback>
                  <p:oleObj r:id="rId3" imgW="6667549" imgH="3552851" progId="MSPhotoEd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624"/>
                          <a:ext cx="5232" cy="27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966" name="Rectangle 6">
              <a:extLst>
                <a:ext uri="{FF2B5EF4-FFF2-40B4-BE49-F238E27FC236}">
                  <a16:creationId xmlns:a16="http://schemas.microsoft.com/office/drawing/2014/main" id="{CAD6AD87-B23A-41E7-BD50-B625E6F88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264"/>
              <a:ext cx="2304" cy="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60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9CDDF4DD-5701-4A0B-9BB0-88B1EF7BFA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Third Law</a:t>
            </a:r>
          </a:p>
        </p:txBody>
      </p:sp>
      <p:sp>
        <p:nvSpPr>
          <p:cNvPr id="41987" name="Rectangle 5">
            <a:extLst>
              <a:ext uri="{FF2B5EF4-FFF2-40B4-BE49-F238E27FC236}">
                <a16:creationId xmlns:a16="http://schemas.microsoft.com/office/drawing/2014/main" id="{4A0E4094-503C-4BD4-AE62-DB7FBFF05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4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6000">
              <a:latin typeface="Times New Roman" panose="02020603050405020304" pitchFamily="18" charset="0"/>
            </a:endParaRPr>
          </a:p>
        </p:txBody>
      </p:sp>
      <p:grpSp>
        <p:nvGrpSpPr>
          <p:cNvPr id="41988" name="Group 7">
            <a:extLst>
              <a:ext uri="{FF2B5EF4-FFF2-40B4-BE49-F238E27FC236}">
                <a16:creationId xmlns:a16="http://schemas.microsoft.com/office/drawing/2014/main" id="{72BF0DB0-2186-4C68-BD07-65B8B37A3601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990600"/>
            <a:ext cx="8458200" cy="3581400"/>
            <a:chOff x="240" y="624"/>
            <a:chExt cx="5328" cy="2256"/>
          </a:xfrm>
        </p:grpSpPr>
        <p:graphicFrame>
          <p:nvGraphicFramePr>
            <p:cNvPr id="41989" name="Object 4">
              <a:extLst>
                <a:ext uri="{FF2B5EF4-FFF2-40B4-BE49-F238E27FC236}">
                  <a16:creationId xmlns:a16="http://schemas.microsoft.com/office/drawing/2014/main" id="{AECB5A41-FED1-40AB-981C-2D2257175C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624"/>
            <a:ext cx="5328" cy="2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91" r:id="rId3" imgW="6667549" imgH="2819048" progId="MSPhotoEd.3">
                    <p:embed/>
                  </p:oleObj>
                </mc:Choice>
                <mc:Fallback>
                  <p:oleObj r:id="rId3" imgW="6667549" imgH="2819048" progId="MSPhotoEd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624"/>
                          <a:ext cx="5328" cy="2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990" name="Rectangle 6">
              <a:extLst>
                <a:ext uri="{FF2B5EF4-FFF2-40B4-BE49-F238E27FC236}">
                  <a16:creationId xmlns:a16="http://schemas.microsoft.com/office/drawing/2014/main" id="{9E922F3E-C8BD-4EFB-94AB-21F9A8B70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2736"/>
              <a:ext cx="2352" cy="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60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449ED520-E4FF-4D74-A91C-15C0B92152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Free Body Diagrams</a:t>
            </a:r>
          </a:p>
        </p:txBody>
      </p:sp>
      <p:sp>
        <p:nvSpPr>
          <p:cNvPr id="43011" name="Rectangle 5">
            <a:extLst>
              <a:ext uri="{FF2B5EF4-FFF2-40B4-BE49-F238E27FC236}">
                <a16:creationId xmlns:a16="http://schemas.microsoft.com/office/drawing/2014/main" id="{C5FF277C-08D8-40C8-B6F4-C2CF2D6CA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193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6000">
              <a:latin typeface="Times New Roman" panose="02020603050405020304" pitchFamily="18" charset="0"/>
            </a:endParaRPr>
          </a:p>
        </p:txBody>
      </p:sp>
      <p:grpSp>
        <p:nvGrpSpPr>
          <p:cNvPr id="43012" name="Group 7">
            <a:extLst>
              <a:ext uri="{FF2B5EF4-FFF2-40B4-BE49-F238E27FC236}">
                <a16:creationId xmlns:a16="http://schemas.microsoft.com/office/drawing/2014/main" id="{86A3D328-1077-4A2A-A8EA-FBC48FF01699}"/>
              </a:ext>
            </a:extLst>
          </p:cNvPr>
          <p:cNvGrpSpPr>
            <a:grpSpLocks/>
          </p:cNvGrpSpPr>
          <p:nvPr/>
        </p:nvGrpSpPr>
        <p:grpSpPr bwMode="auto">
          <a:xfrm>
            <a:off x="0" y="1524000"/>
            <a:ext cx="8839200" cy="2514600"/>
            <a:chOff x="0" y="960"/>
            <a:chExt cx="5568" cy="1584"/>
          </a:xfrm>
        </p:grpSpPr>
        <p:graphicFrame>
          <p:nvGraphicFramePr>
            <p:cNvPr id="43018" name="Object 4">
              <a:extLst>
                <a:ext uri="{FF2B5EF4-FFF2-40B4-BE49-F238E27FC236}">
                  <a16:creationId xmlns:a16="http://schemas.microsoft.com/office/drawing/2014/main" id="{3910E3E7-35C4-4FF5-AA7F-407A7E4BA0D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960"/>
            <a:ext cx="5568" cy="15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20" r:id="rId3" imgW="6667549" imgH="1857143" progId="MSPhotoEd.3">
                    <p:embed/>
                  </p:oleObj>
                </mc:Choice>
                <mc:Fallback>
                  <p:oleObj r:id="rId3" imgW="6667549" imgH="1857143" progId="MSPhotoEd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960"/>
                          <a:ext cx="5568" cy="15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019" name="Rectangle 6">
              <a:extLst>
                <a:ext uri="{FF2B5EF4-FFF2-40B4-BE49-F238E27FC236}">
                  <a16:creationId xmlns:a16="http://schemas.microsoft.com/office/drawing/2014/main" id="{AC35E4D9-A545-4AD5-9237-877C88370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00"/>
              <a:ext cx="2448" cy="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6000">
                <a:latin typeface="Times New Roman" panose="02020603050405020304" pitchFamily="18" charset="0"/>
              </a:endParaRPr>
            </a:p>
          </p:txBody>
        </p:sp>
      </p:grpSp>
      <p:sp>
        <p:nvSpPr>
          <p:cNvPr id="43013" name="Rectangle 9">
            <a:extLst>
              <a:ext uri="{FF2B5EF4-FFF2-40B4-BE49-F238E27FC236}">
                <a16:creationId xmlns:a16="http://schemas.microsoft.com/office/drawing/2014/main" id="{0F50DF40-DA3E-4371-96B1-759B8BFCD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62400"/>
            <a:ext cx="8461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Newton’s second law, only the forces acting on an object go into the </a:t>
            </a:r>
            <a:r>
              <a:rPr lang="en-US" altLang="en-US" sz="2000" b="1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</a:p>
        </p:txBody>
      </p:sp>
      <p:graphicFrame>
        <p:nvGraphicFramePr>
          <p:cNvPr id="43014" name="Object 8">
            <a:extLst>
              <a:ext uri="{FF2B5EF4-FFF2-40B4-BE49-F238E27FC236}">
                <a16:creationId xmlns:a16="http://schemas.microsoft.com/office/drawing/2014/main" id="{C4F2EC39-52AD-4477-AF3A-C7260046FD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68525" y="3314700"/>
          <a:ext cx="33337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1" name="Equation" r:id="rId5" imgW="330200" imgH="228600" progId="Equation.DSMT4">
                  <p:embed/>
                </p:oleObj>
              </mc:Choice>
              <mc:Fallback>
                <p:oleObj name="Equation" r:id="rId5" imgW="33020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8525" y="3314700"/>
                        <a:ext cx="333375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5" name="Rectangle 10">
            <a:extLst>
              <a:ext uri="{FF2B5EF4-FFF2-40B4-BE49-F238E27FC236}">
                <a16:creationId xmlns:a16="http://schemas.microsoft.com/office/drawing/2014/main" id="{26BA19FB-1033-4386-8432-8EA6187B3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8525" y="3543300"/>
            <a:ext cx="2651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6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016" name="Text Box 11">
            <a:extLst>
              <a:ext uri="{FF2B5EF4-FFF2-40B4-BE49-F238E27FC236}">
                <a16:creationId xmlns:a16="http://schemas.microsoft.com/office/drawing/2014/main" id="{2C7C51DC-49FA-43F1-8F11-F425442A6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3276600"/>
            <a:ext cx="381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Times New Roman" panose="02020603050405020304" pitchFamily="18" charset="0"/>
              </a:rPr>
              <a:t>Or Crate</a:t>
            </a:r>
            <a:br>
              <a:rPr lang="en-US" altLang="en-US" sz="2000" b="1">
                <a:latin typeface="Times New Roman" panose="02020603050405020304" pitchFamily="18" charset="0"/>
              </a:rPr>
            </a:br>
            <a:r>
              <a:rPr lang="en-US" altLang="en-US" sz="2000" b="1">
                <a:latin typeface="Times New Roman" panose="02020603050405020304" pitchFamily="18" charset="0"/>
              </a:rPr>
              <a:t>(depends on which object studied</a:t>
            </a:r>
          </a:p>
        </p:txBody>
      </p:sp>
      <p:sp>
        <p:nvSpPr>
          <p:cNvPr id="43017" name="Line 12">
            <a:extLst>
              <a:ext uri="{FF2B5EF4-FFF2-40B4-BE49-F238E27FC236}">
                <a16:creationId xmlns:a16="http://schemas.microsoft.com/office/drawing/2014/main" id="{699F92DB-FCCA-4BBA-BEDA-98BA4038928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2819400"/>
            <a:ext cx="685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A41D8FF-020B-4BC6-9937-25331674F0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Causes Motion?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D38978FD-3115-4518-B91B-A9C609B252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300" y="644525"/>
            <a:ext cx="8574088" cy="3294063"/>
          </a:xfrm>
        </p:spPr>
        <p:txBody>
          <a:bodyPr/>
          <a:lstStyle/>
          <a:p>
            <a:pPr eaLnBrk="1" hangingPunct="1"/>
            <a:r>
              <a:rPr lang="en-US" altLang="en-US"/>
              <a:t>That’s the wrong question!</a:t>
            </a:r>
            <a:endParaRPr lang="en-US" altLang="zh-TW">
              <a:ea typeface="PMingLiU" pitchFamily="18" charset="-120"/>
            </a:endParaRPr>
          </a:p>
          <a:p>
            <a:pPr eaLnBrk="1" hangingPunct="1"/>
            <a:endParaRPr lang="en-US" altLang="en-US" sz="1000"/>
          </a:p>
          <a:p>
            <a:pPr lvl="1" eaLnBrk="1" hangingPunct="1"/>
            <a:r>
              <a:rPr lang="en-US" altLang="en-US"/>
              <a:t>The ancient Greek philosopher Aristotle believed that forces—pushes and pulls—caused motion.</a:t>
            </a:r>
          </a:p>
          <a:p>
            <a:pPr marL="1085850" lvl="2" eaLnBrk="1" hangingPunct="1"/>
            <a:r>
              <a:rPr lang="en-US" altLang="en-US"/>
              <a:t>The Aristotelian view prevailed for some 2000 years.</a:t>
            </a:r>
            <a:endParaRPr lang="en-US" altLang="zh-TW">
              <a:ea typeface="PMingLiU" pitchFamily="18" charset="-120"/>
            </a:endParaRPr>
          </a:p>
          <a:p>
            <a:pPr marL="1085850" lvl="2" eaLnBrk="1" hangingPunct="1"/>
            <a:endParaRPr lang="en-US" altLang="en-US" sz="1000"/>
          </a:p>
          <a:p>
            <a:pPr lvl="1" eaLnBrk="1" hangingPunct="1"/>
            <a:r>
              <a:rPr lang="en-US" altLang="en-US"/>
              <a:t>Galileo and Newton discovered the correct relation between force and motion.</a:t>
            </a:r>
          </a:p>
          <a:p>
            <a:pPr marL="1085850" lvl="2" eaLnBrk="1" hangingPunct="1"/>
            <a:r>
              <a:rPr lang="en-US" altLang="en-US"/>
              <a:t>Force causes not motion itself but </a:t>
            </a:r>
            <a:r>
              <a:rPr lang="en-US" altLang="en-US" i="1"/>
              <a:t>change</a:t>
            </a:r>
            <a:r>
              <a:rPr lang="en-US" altLang="en-US"/>
              <a:t> in motion.</a:t>
            </a:r>
          </a:p>
        </p:txBody>
      </p:sp>
      <p:sp>
        <p:nvSpPr>
          <p:cNvPr id="9220" name="Text Box 7">
            <a:extLst>
              <a:ext uri="{FF2B5EF4-FFF2-40B4-BE49-F238E27FC236}">
                <a16:creationId xmlns:a16="http://schemas.microsoft.com/office/drawing/2014/main" id="{C890C39C-8D50-4DE1-9C80-DAF54138E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75" y="4314825"/>
            <a:ext cx="2871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The Aristotelian view</a:t>
            </a:r>
          </a:p>
        </p:txBody>
      </p:sp>
      <p:sp>
        <p:nvSpPr>
          <p:cNvPr id="9221" name="Text Box 8">
            <a:extLst>
              <a:ext uri="{FF2B5EF4-FFF2-40B4-BE49-F238E27FC236}">
                <a16:creationId xmlns:a16="http://schemas.microsoft.com/office/drawing/2014/main" id="{B0DF5F63-7BB4-445C-9AB9-3B7A622B1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775" y="4314825"/>
            <a:ext cx="2516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The Newtonian view</a:t>
            </a:r>
          </a:p>
        </p:txBody>
      </p:sp>
      <p:pic>
        <p:nvPicPr>
          <p:cNvPr id="9222" name="Picture 25" descr="slide4-3">
            <a:extLst>
              <a:ext uri="{FF2B5EF4-FFF2-40B4-BE49-F238E27FC236}">
                <a16:creationId xmlns:a16="http://schemas.microsoft.com/office/drawing/2014/main" id="{56440C40-A57C-40DD-8391-BAADD0C3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5"/>
          <a:stretch>
            <a:fillRect/>
          </a:stretch>
        </p:blipFill>
        <p:spPr bwMode="auto">
          <a:xfrm>
            <a:off x="290513" y="4672013"/>
            <a:ext cx="8056562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C7AD17-C2E2-4B67-BFB1-073D808B8153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639763"/>
          </a:xfrm>
        </p:spPr>
        <p:txBody>
          <a:bodyPr/>
          <a:lstStyle/>
          <a:p>
            <a:pPr eaLnBrk="1" hangingPunct="1"/>
            <a:r>
              <a:rPr lang="en-US" altLang="en-US"/>
              <a:t>Force &amp; Interactions</a:t>
            </a:r>
          </a:p>
        </p:txBody>
      </p:sp>
      <p:graphicFrame>
        <p:nvGraphicFramePr>
          <p:cNvPr id="11267" name="Object 21">
            <a:extLst>
              <a:ext uri="{FF2B5EF4-FFF2-40B4-BE49-F238E27FC236}">
                <a16:creationId xmlns:a16="http://schemas.microsoft.com/office/drawing/2014/main" id="{F75C1BBE-E302-4972-B75D-9FC212BD3294}"/>
              </a:ext>
            </a:extLst>
          </p:cNvPr>
          <p:cNvGraphicFramePr>
            <a:graphicFrameLocks noGrp="1" noChangeAspect="1"/>
          </p:cNvGraphicFramePr>
          <p:nvPr>
            <p:ph sz="quarter" idx="1"/>
          </p:nvPr>
        </p:nvGraphicFramePr>
        <p:xfrm>
          <a:off x="2413000" y="258445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" name="公式" r:id="rId3" imgW="126780" imgH="215526" progId="Equation.3">
                  <p:embed/>
                </p:oleObj>
              </mc:Choice>
              <mc:Fallback>
                <p:oleObj name="公式" r:id="rId3" imgW="126780" imgH="215526" progId="Equation.3">
                  <p:embed/>
                  <p:pic>
                    <p:nvPicPr>
                      <p:cNvPr id="0" name="Object 2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0" y="2584450"/>
                        <a:ext cx="1270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Rectangle 11">
            <a:extLst>
              <a:ext uri="{FF2B5EF4-FFF2-40B4-BE49-F238E27FC236}">
                <a16:creationId xmlns:a16="http://schemas.microsoft.com/office/drawing/2014/main" id="{A5283679-746F-4DCA-AC9A-29D61C89E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52513"/>
            <a:ext cx="8763000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5870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A quantitative measure of the mechanical interaction between two objects. </a:t>
            </a:r>
            <a:endParaRPr lang="en-US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forces: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force; Normal force, Friction, Tension….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types of forces in nature: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Gravity; EM; Weak, and Strong forces (EM &amp;Weak are together called Electroweak)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Force is a </a:t>
            </a:r>
            <a:r>
              <a:rPr lang="en-US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</a:p>
        </p:txBody>
      </p:sp>
      <p:sp>
        <p:nvSpPr>
          <p:cNvPr id="11269" name="Rectangle 12">
            <a:extLst>
              <a:ext uri="{FF2B5EF4-FFF2-40B4-BE49-F238E27FC236}">
                <a16:creationId xmlns:a16="http://schemas.microsoft.com/office/drawing/2014/main" id="{A3B2BCCE-977A-4608-BC62-1A678E0C9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438400"/>
            <a:ext cx="241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70" name="Rectangle 37">
            <a:extLst>
              <a:ext uri="{FF2B5EF4-FFF2-40B4-BE49-F238E27FC236}">
                <a16:creationId xmlns:a16="http://schemas.microsoft.com/office/drawing/2014/main" id="{6B874110-F50C-49BA-96CA-568CF760F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5334000"/>
            <a:ext cx="990600" cy="914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800" b="1">
                <a:solidFill>
                  <a:schemeClr val="bg1"/>
                </a:solidFill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4134" name="Rectangle 38">
            <a:extLst>
              <a:ext uri="{FF2B5EF4-FFF2-40B4-BE49-F238E27FC236}">
                <a16:creationId xmlns:a16="http://schemas.microsoft.com/office/drawing/2014/main" id="{3CB4ACEA-C794-40F9-9ED3-873CBC12A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6248400"/>
            <a:ext cx="8153400" cy="381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11272" name="Line 40">
            <a:extLst>
              <a:ext uri="{FF2B5EF4-FFF2-40B4-BE49-F238E27FC236}">
                <a16:creationId xmlns:a16="http://schemas.microsoft.com/office/drawing/2014/main" id="{3B40B9AF-4649-499A-B64A-421939A59B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6600" y="4670425"/>
            <a:ext cx="0" cy="892175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3" name="Line 41">
            <a:extLst>
              <a:ext uri="{FF2B5EF4-FFF2-40B4-BE49-F238E27FC236}">
                <a16:creationId xmlns:a16="http://schemas.microsoft.com/office/drawing/2014/main" id="{EEC0AEBB-46C0-43F1-A0C9-14C323B98A6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62138" y="6237288"/>
            <a:ext cx="1033462" cy="11112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4" name="Line 42">
            <a:extLst>
              <a:ext uri="{FF2B5EF4-FFF2-40B4-BE49-F238E27FC236}">
                <a16:creationId xmlns:a16="http://schemas.microsoft.com/office/drawing/2014/main" id="{17580DF6-E345-43B2-B7C1-008F903865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5780088"/>
            <a:ext cx="2492375" cy="11112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5" name="Text Box 44">
            <a:extLst>
              <a:ext uri="{FF2B5EF4-FFF2-40B4-BE49-F238E27FC236}">
                <a16:creationId xmlns:a16="http://schemas.microsoft.com/office/drawing/2014/main" id="{DE47F7FB-46C5-498D-B917-431CD3E9A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913" y="5376863"/>
            <a:ext cx="38735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11276" name="Text Box 45">
            <a:extLst>
              <a:ext uri="{FF2B5EF4-FFF2-40B4-BE49-F238E27FC236}">
                <a16:creationId xmlns:a16="http://schemas.microsoft.com/office/drawing/2014/main" id="{1E2C9FE1-575C-401A-B8EF-FC9B64271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575" y="4267200"/>
            <a:ext cx="62388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11277" name="Line 47">
            <a:extLst>
              <a:ext uri="{FF2B5EF4-FFF2-40B4-BE49-F238E27FC236}">
                <a16:creationId xmlns:a16="http://schemas.microsoft.com/office/drawing/2014/main" id="{7132051E-5012-4AE7-890E-DA97975ACA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5791200"/>
            <a:ext cx="19050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1278" name="Picture 49" descr="Manila%20Rope%20-%20closeup">
            <a:extLst>
              <a:ext uri="{FF2B5EF4-FFF2-40B4-BE49-F238E27FC236}">
                <a16:creationId xmlns:a16="http://schemas.microsoft.com/office/drawing/2014/main" id="{A0A407B4-9EBA-4F88-A78C-C76214DF5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410200"/>
            <a:ext cx="2857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9" name="Text Box 46">
            <a:extLst>
              <a:ext uri="{FF2B5EF4-FFF2-40B4-BE49-F238E27FC236}">
                <a16:creationId xmlns:a16="http://schemas.microsoft.com/office/drawing/2014/main" id="{08DABCB0-DF7B-46B7-91AF-691682636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953000"/>
            <a:ext cx="557213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11280" name="Rectangle 50">
            <a:extLst>
              <a:ext uri="{FF2B5EF4-FFF2-40B4-BE49-F238E27FC236}">
                <a16:creationId xmlns:a16="http://schemas.microsoft.com/office/drawing/2014/main" id="{151AEF16-4FC9-4D48-83FC-1BC892B1C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5334000"/>
            <a:ext cx="990600" cy="914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800" b="1">
                <a:solidFill>
                  <a:schemeClr val="bg1"/>
                </a:solidFill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11281" name="Text Box 51">
            <a:extLst>
              <a:ext uri="{FF2B5EF4-FFF2-40B4-BE49-F238E27FC236}">
                <a16:creationId xmlns:a16="http://schemas.microsoft.com/office/drawing/2014/main" id="{B2740E54-88DC-4155-9BF0-16B07CF3F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876800"/>
            <a:ext cx="59055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11282" name="Line 41">
            <a:extLst>
              <a:ext uri="{FF2B5EF4-FFF2-40B4-BE49-F238E27FC236}">
                <a16:creationId xmlns:a16="http://schemas.microsoft.com/office/drawing/2014/main" id="{675C7F99-B44F-4255-97ED-508B7FC1A72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75225" y="6237288"/>
            <a:ext cx="925513" cy="11112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83" name="Text Box 44">
            <a:extLst>
              <a:ext uri="{FF2B5EF4-FFF2-40B4-BE49-F238E27FC236}">
                <a16:creationId xmlns:a16="http://schemas.microsoft.com/office/drawing/2014/main" id="{6B27E883-1709-40AC-96E3-66C4FC0D2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376863"/>
            <a:ext cx="38735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11284" name="Line 40">
            <a:extLst>
              <a:ext uri="{FF2B5EF4-FFF2-40B4-BE49-F238E27FC236}">
                <a16:creationId xmlns:a16="http://schemas.microsoft.com/office/drawing/2014/main" id="{4803391E-C69C-4732-B856-26A1AED2CC5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84888" y="4625975"/>
            <a:ext cx="11112" cy="893763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85" name="Line 40">
            <a:extLst>
              <a:ext uri="{FF2B5EF4-FFF2-40B4-BE49-F238E27FC236}">
                <a16:creationId xmlns:a16="http://schemas.microsoft.com/office/drawing/2014/main" id="{8539C6C8-A116-4380-8E4B-9BC32EAA72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5488" y="6118225"/>
            <a:ext cx="11112" cy="739775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86" name="Line 40">
            <a:extLst>
              <a:ext uri="{FF2B5EF4-FFF2-40B4-BE49-F238E27FC236}">
                <a16:creationId xmlns:a16="http://schemas.microsoft.com/office/drawing/2014/main" id="{73EB4BF8-6549-45D0-9174-E140BBF8042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7113" y="6118225"/>
            <a:ext cx="11112" cy="739775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60A6783-451F-432F-863A-3152645471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Newton’s Laws of Motion</a:t>
            </a:r>
          </a:p>
        </p:txBody>
      </p:sp>
      <p:sp>
        <p:nvSpPr>
          <p:cNvPr id="21508" name="Rectangle 28">
            <a:extLst>
              <a:ext uri="{FF2B5EF4-FFF2-40B4-BE49-F238E27FC236}">
                <a16:creationId xmlns:a16="http://schemas.microsoft.com/office/drawing/2014/main" id="{47377C36-0B74-46F1-88B3-3654DB8E31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xfrm>
            <a:off x="215900" y="846966"/>
            <a:ext cx="8599488" cy="4792594"/>
          </a:xfrm>
          <a:blipFill rotWithShape="1">
            <a:blip r:embed="rId3"/>
            <a:stretch>
              <a:fillRect l="-921" r="-1843" b="-1781"/>
            </a:stretch>
          </a:blipFill>
          <a:ln>
            <a:miter lim="800000"/>
            <a:headEnd/>
            <a:tailEnd/>
          </a:ln>
          <a:extLst/>
        </p:spPr>
        <p:txBody>
          <a:bodyPr/>
          <a:lstStyle/>
          <a:p>
            <a:pPr>
              <a:defRPr/>
            </a:pPr>
            <a:r>
              <a:rPr lang="en-US">
                <a:noFill/>
                <a:ea typeface="MS PGothic" pitchFamily="34" charset="-128"/>
              </a:rPr>
              <a:t> </a:t>
            </a:r>
          </a:p>
        </p:txBody>
      </p:sp>
      <p:sp>
        <p:nvSpPr>
          <p:cNvPr id="12292" name="Rectangle 31">
            <a:extLst>
              <a:ext uri="{FF2B5EF4-FFF2-40B4-BE49-F238E27FC236}">
                <a16:creationId xmlns:a16="http://schemas.microsoft.com/office/drawing/2014/main" id="{4C70C904-EFEB-4593-A3BA-EC4CC40D1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6638" y="3533775"/>
            <a:ext cx="2767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(Newton’s 2</a:t>
            </a:r>
            <a:r>
              <a:rPr lang="en-US" altLang="en-US" sz="2400" baseline="30000"/>
              <a:t>nd</a:t>
            </a:r>
            <a:r>
              <a:rPr lang="en-US" altLang="en-US" sz="2400"/>
              <a:t> Law)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994C964-C1A7-4068-AE70-5C457F324B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First Law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A952709-33CE-4EB8-969C-0CB116C0D1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1288" y="892175"/>
            <a:ext cx="8788400" cy="3581400"/>
          </a:xfrm>
        </p:spPr>
        <p:txBody>
          <a:bodyPr/>
          <a:lstStyle/>
          <a:p>
            <a:pPr eaLnBrk="1" hangingPunct="1"/>
            <a:r>
              <a:rPr lang="en-US" altLang="en-US"/>
              <a:t>The first law is a special case of the second law, when there’s no net force acting on an object.</a:t>
            </a:r>
            <a:endParaRPr lang="en-US" altLang="zh-TW">
              <a:ea typeface="PMingLiU" pitchFamily="18" charset="-120"/>
            </a:endParaRPr>
          </a:p>
          <a:p>
            <a:pPr eaLnBrk="1" hangingPunct="1"/>
            <a:endParaRPr lang="en-US" altLang="en-US" sz="1000"/>
          </a:p>
          <a:p>
            <a:pPr lvl="1" eaLnBrk="1" hangingPunct="1"/>
            <a:r>
              <a:rPr lang="en-US" altLang="en-US"/>
              <a:t>In that case the object’s motion doesn’t change.</a:t>
            </a:r>
          </a:p>
          <a:p>
            <a:pPr lvl="1" eaLnBrk="1" hangingPunct="1"/>
            <a:r>
              <a:rPr lang="en-US" altLang="en-US"/>
              <a:t>If at rest it remains at rest.</a:t>
            </a:r>
          </a:p>
          <a:p>
            <a:pPr lvl="1" eaLnBrk="1" hangingPunct="1"/>
            <a:r>
              <a:rPr lang="en-US" altLang="en-US"/>
              <a:t>If in motion, it remains in uniform motion.</a:t>
            </a:r>
          </a:p>
          <a:p>
            <a:pPr marL="1085850" lvl="2" eaLnBrk="1" hangingPunct="1"/>
            <a:r>
              <a:rPr lang="en-US" altLang="en-US"/>
              <a:t>Uniform motion is motion at constant speed in a straight line.</a:t>
            </a:r>
          </a:p>
          <a:p>
            <a:pPr marL="1085850" lvl="2" eaLnBrk="1" hangingPunct="1"/>
            <a:r>
              <a:rPr lang="en-US" altLang="en-US"/>
              <a:t>Thus the first law shows that uniform motion is a natural state, requiring no explanation.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2" name="Rectangle 26">
            <a:extLst>
              <a:ext uri="{FF2B5EF4-FFF2-40B4-BE49-F238E27FC236}">
                <a16:creationId xmlns:a16="http://schemas.microsoft.com/office/drawing/2014/main" id="{977D5CAF-6BF8-4317-963B-96BF3B7D1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410200"/>
            <a:ext cx="8153400" cy="6096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9C9E2BD6-77B9-4965-9AB8-32A9A995A8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Newton’s First Law (Inertia Law)</a:t>
            </a:r>
            <a:endParaRPr lang="en-US" altLang="en-US" b="0"/>
          </a:p>
        </p:txBody>
      </p:sp>
      <p:sp>
        <p:nvSpPr>
          <p:cNvPr id="16388" name="Rectangle 7">
            <a:extLst>
              <a:ext uri="{FF2B5EF4-FFF2-40B4-BE49-F238E27FC236}">
                <a16:creationId xmlns:a16="http://schemas.microsoft.com/office/drawing/2014/main" id="{C3BE46EE-C240-4311-A5EF-06E575A84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279525"/>
            <a:ext cx="7772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176" rIns="76176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accent2"/>
                </a:solidFill>
                <a:latin typeface="Albertus Extra Bold" pitchFamily="34" charset="0"/>
                <a:cs typeface="Times New Roman" panose="02020603050405020304" pitchFamily="18" charset="0"/>
              </a:rPr>
              <a:t>Every object continues either at rest or constant motion in a straight line if the total forces acting on it are equal to zero.</a:t>
            </a:r>
          </a:p>
        </p:txBody>
      </p:sp>
      <p:sp>
        <p:nvSpPr>
          <p:cNvPr id="16389" name="AutoShape 24">
            <a:extLst>
              <a:ext uri="{FF2B5EF4-FFF2-40B4-BE49-F238E27FC236}">
                <a16:creationId xmlns:a16="http://schemas.microsoft.com/office/drawing/2014/main" id="{48E8ED3C-D4B6-47D3-87D3-4919C5441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800600"/>
            <a:ext cx="914400" cy="8382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6000">
              <a:latin typeface="Times New Roman" panose="02020603050405020304" pitchFamily="18" charset="0"/>
            </a:endParaRPr>
          </a:p>
        </p:txBody>
      </p:sp>
      <p:sp>
        <p:nvSpPr>
          <p:cNvPr id="16390" name="AutoShape 25">
            <a:extLst>
              <a:ext uri="{FF2B5EF4-FFF2-40B4-BE49-F238E27FC236}">
                <a16:creationId xmlns:a16="http://schemas.microsoft.com/office/drawing/2014/main" id="{72A233DD-DA5E-4DA4-9151-A786673BB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800600"/>
            <a:ext cx="914400" cy="8382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6000">
              <a:latin typeface="Times New Roman" panose="02020603050405020304" pitchFamily="18" charset="0"/>
            </a:endParaRPr>
          </a:p>
        </p:txBody>
      </p:sp>
      <p:sp>
        <p:nvSpPr>
          <p:cNvPr id="16391" name="Text Box 27">
            <a:extLst>
              <a:ext uri="{FF2B5EF4-FFF2-40B4-BE49-F238E27FC236}">
                <a16:creationId xmlns:a16="http://schemas.microsoft.com/office/drawing/2014/main" id="{BC331834-CACE-48F3-B4A4-C78DF07F6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" y="4300538"/>
            <a:ext cx="5584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  <a:latin typeface="Arial Rounded MT Bold" panose="020F0704030504030204" pitchFamily="34" charset="0"/>
              </a:rPr>
              <a:t>V</a:t>
            </a:r>
            <a:r>
              <a:rPr lang="en-US" altLang="en-US" sz="2000">
                <a:solidFill>
                  <a:srgbClr val="FF0000"/>
                </a:solidFill>
                <a:latin typeface="Arial Rounded MT Bold" panose="020F0704030504030204" pitchFamily="34" charset="0"/>
              </a:rPr>
              <a:t> = 0 (rest)                     or              </a:t>
            </a:r>
            <a:r>
              <a:rPr lang="en-US" altLang="en-US" sz="2000" b="1">
                <a:solidFill>
                  <a:srgbClr val="FF0000"/>
                </a:solidFill>
                <a:latin typeface="Arial Rounded MT Bold" panose="020F0704030504030204" pitchFamily="34" charset="0"/>
              </a:rPr>
              <a:t>V</a:t>
            </a:r>
            <a:r>
              <a:rPr lang="en-US" altLang="en-US" sz="2000">
                <a:solidFill>
                  <a:srgbClr val="FF0000"/>
                </a:solidFill>
                <a:latin typeface="Arial Rounded MT Bold" panose="020F0704030504030204" pitchFamily="34" charset="0"/>
              </a:rPr>
              <a:t> = constant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5">
            <a:extLst>
              <a:ext uri="{FF2B5EF4-FFF2-40B4-BE49-F238E27FC236}">
                <a16:creationId xmlns:a16="http://schemas.microsoft.com/office/drawing/2014/main" id="{E00CBAF8-A5E3-47A4-AB6C-30526BB73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505200"/>
            <a:ext cx="458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Units: Newton, N, 1 N = 1kg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·m/s</a:t>
            </a:r>
            <a:r>
              <a:rPr lang="en-US" altLang="en-US" sz="2400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7411" name="Rectangle 32">
            <a:extLst>
              <a:ext uri="{FF2B5EF4-FFF2-40B4-BE49-F238E27FC236}">
                <a16:creationId xmlns:a16="http://schemas.microsoft.com/office/drawing/2014/main" id="{924D4888-9B52-4614-819B-62FFFA7AA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267200"/>
            <a:ext cx="4800600" cy="18288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prstShdw prst="shdw13" dist="53882" dir="13500000">
              <a:srgbClr val="808080">
                <a:alpha val="50000"/>
              </a:srgbClr>
            </a:prstShdw>
          </a:effectLst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6000">
              <a:latin typeface="Times New Roman" panose="02020603050405020304" pitchFamily="18" charset="0"/>
            </a:endParaRPr>
          </a:p>
        </p:txBody>
      </p:sp>
      <p:sp>
        <p:nvSpPr>
          <p:cNvPr id="17412" name="Rectangle 29">
            <a:extLst>
              <a:ext uri="{FF2B5EF4-FFF2-40B4-BE49-F238E27FC236}">
                <a16:creationId xmlns:a16="http://schemas.microsoft.com/office/drawing/2014/main" id="{75C5BC77-3CFB-45FE-A280-D3D568171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057400"/>
            <a:ext cx="1676400" cy="990600"/>
          </a:xfrm>
          <a:prstGeom prst="rect">
            <a:avLst/>
          </a:prstGeom>
          <a:solidFill>
            <a:srgbClr val="CC9900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6000"/>
          </a:p>
        </p:txBody>
      </p:sp>
      <p:sp>
        <p:nvSpPr>
          <p:cNvPr id="17413" name="Rectangle 2">
            <a:extLst>
              <a:ext uri="{FF2B5EF4-FFF2-40B4-BE49-F238E27FC236}">
                <a16:creationId xmlns:a16="http://schemas.microsoft.com/office/drawing/2014/main" id="{BC85B077-FA08-47C4-AF71-89D2CB94F8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Newton’s Second Law (The Law of Motion)</a:t>
            </a:r>
          </a:p>
        </p:txBody>
      </p:sp>
      <p:graphicFrame>
        <p:nvGraphicFramePr>
          <p:cNvPr id="17414" name="Object 30">
            <a:extLst>
              <a:ext uri="{FF2B5EF4-FFF2-40B4-BE49-F238E27FC236}">
                <a16:creationId xmlns:a16="http://schemas.microsoft.com/office/drawing/2014/main" id="{BFABFF1B-BF6E-4623-AD33-7958391BA5F2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685800" y="4343400"/>
          <a:ext cx="4343400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Equation" r:id="rId3" imgW="685502" imgH="266584" progId="Equation.DSMT4">
                  <p:embed/>
                </p:oleObj>
              </mc:Choice>
              <mc:Fallback>
                <p:oleObj name="Equation" r:id="rId3" imgW="685502" imgH="266584" progId="Equation.DSMT4">
                  <p:embed/>
                  <p:pic>
                    <p:nvPicPr>
                      <p:cNvPr id="0" name="Object 3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343400"/>
                        <a:ext cx="4343400" cy="168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5" name="Object 6">
            <a:extLst>
              <a:ext uri="{FF2B5EF4-FFF2-40B4-BE49-F238E27FC236}">
                <a16:creationId xmlns:a16="http://schemas.microsoft.com/office/drawing/2014/main" id="{D4F1848C-C496-4E49-9105-CA8EE36554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1828800"/>
          <a:ext cx="6172200" cy="140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Equation" r:id="rId5" imgW="1828800" imgH="419100" progId="Equation.DSMT4">
                  <p:embed/>
                </p:oleObj>
              </mc:Choice>
              <mc:Fallback>
                <p:oleObj name="Equation" r:id="rId5" imgW="1828800" imgH="419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828800"/>
                        <a:ext cx="6172200" cy="1404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6" name="Rectangle 14">
            <a:extLst>
              <a:ext uri="{FF2B5EF4-FFF2-40B4-BE49-F238E27FC236}">
                <a16:creationId xmlns:a16="http://schemas.microsoft.com/office/drawing/2014/main" id="{420308E7-EB20-491B-8657-FBBC4DE3D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733425"/>
            <a:ext cx="4581525" cy="400050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176" rIns="76176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  <a:cs typeface="Times New Roman" panose="02020603050405020304" pitchFamily="18" charset="0"/>
              </a:rPr>
              <a:t>The acceleration is created by force</a:t>
            </a:r>
            <a:r>
              <a:rPr lang="en-US" altLang="en-US" sz="200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417" name="Rectangle 21">
            <a:extLst>
              <a:ext uri="{FF2B5EF4-FFF2-40B4-BE49-F238E27FC236}">
                <a16:creationId xmlns:a16="http://schemas.microsoft.com/office/drawing/2014/main" id="{1C7732F9-3A43-4163-BBB8-5E07BFFFF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4208463"/>
            <a:ext cx="1098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en-US" sz="6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418" name="Object 33">
            <a:extLst>
              <a:ext uri="{FF2B5EF4-FFF2-40B4-BE49-F238E27FC236}">
                <a16:creationId xmlns:a16="http://schemas.microsoft.com/office/drawing/2014/main" id="{54E17646-FE10-4C2C-BAE3-D42509B284FD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6019800" y="4038600"/>
          <a:ext cx="2381250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Equation" r:id="rId7" imgW="787400" imgH="787400" progId="Equation.DSMT4">
                  <p:embed/>
                </p:oleObj>
              </mc:Choice>
              <mc:Fallback>
                <p:oleObj name="Equation" r:id="rId7" imgW="787400" imgH="787400" progId="Equation.DSMT4">
                  <p:embed/>
                  <p:pic>
                    <p:nvPicPr>
                      <p:cNvPr id="0" name="Object 3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4038600"/>
                        <a:ext cx="2381250" cy="238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C4CF896B-8940-495C-AE1B-7EF5807762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Second Law (more general)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4AAFA83A-FD8F-4E9C-B8A8-AAA5B360F3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9700" y="692150"/>
            <a:ext cx="8585200" cy="5853113"/>
          </a:xfrm>
        </p:spPr>
        <p:txBody>
          <a:bodyPr/>
          <a:lstStyle/>
          <a:p>
            <a:pPr eaLnBrk="1" hangingPunct="1"/>
            <a:r>
              <a:rPr lang="en-US" altLang="en-US" sz="2600"/>
              <a:t>The second law tells quantitatively how force causes changes in an object’s “quantity of motion.”</a:t>
            </a:r>
            <a:endParaRPr lang="en-US" altLang="zh-TW" sz="2600">
              <a:ea typeface="PMingLiU" pitchFamily="18" charset="-120"/>
            </a:endParaRPr>
          </a:p>
          <a:p>
            <a:pPr eaLnBrk="1" hangingPunct="1"/>
            <a:endParaRPr lang="en-US" altLang="en-US" sz="1000"/>
          </a:p>
          <a:p>
            <a:pPr lvl="1" eaLnBrk="1" hangingPunct="1"/>
            <a:r>
              <a:rPr lang="en-US" altLang="en-US" sz="2200"/>
              <a:t>Newton defined “quantity of motion,” now called </a:t>
            </a:r>
            <a:r>
              <a:rPr lang="en-US" altLang="en-US" sz="2200" b="1"/>
              <a:t>momentum</a:t>
            </a:r>
            <a:r>
              <a:rPr lang="en-US" altLang="en-US" sz="2200"/>
              <a:t>, as the product of an object’s mass and velocity:</a:t>
            </a:r>
            <a:br>
              <a:rPr lang="en-US" altLang="en-US" sz="2200"/>
            </a:br>
            <a:endParaRPr lang="en-US" altLang="zh-TW" sz="2200">
              <a:ea typeface="PMingLiU" pitchFamily="18" charset="-120"/>
            </a:endParaRPr>
          </a:p>
          <a:p>
            <a:pPr lvl="1" eaLnBrk="1" hangingPunct="1"/>
            <a:endParaRPr lang="en-US" altLang="zh-TW" sz="1000">
              <a:ea typeface="PMingLiU" pitchFamily="18" charset="-120"/>
            </a:endParaRPr>
          </a:p>
          <a:p>
            <a:pPr lvl="1" eaLnBrk="1" hangingPunct="1"/>
            <a:r>
              <a:rPr lang="en-US" altLang="en-US" sz="2200"/>
              <a:t>Newton’s second law equates the rate of change of momentum to the net force on an object:</a:t>
            </a:r>
            <a:br>
              <a:rPr lang="en-US" altLang="en-US" sz="2200"/>
            </a:br>
            <a:br>
              <a:rPr lang="en-US" altLang="en-US" sz="2200"/>
            </a:br>
            <a:endParaRPr lang="en-US" altLang="en-US" sz="2200"/>
          </a:p>
          <a:p>
            <a:pPr lvl="1" eaLnBrk="1" hangingPunct="1"/>
            <a:r>
              <a:rPr lang="en-US" altLang="en-US" sz="2200"/>
              <a:t>When mass is constant, Newton’s second law becomes</a:t>
            </a:r>
            <a:endParaRPr lang="en-US" altLang="zh-TW" sz="2200">
              <a:ea typeface="PMingLiU" pitchFamily="18" charset="-120"/>
            </a:endParaRPr>
          </a:p>
          <a:p>
            <a:pPr lvl="1" eaLnBrk="1" hangingPunct="1"/>
            <a:endParaRPr lang="en-US" altLang="zh-TW" sz="2200">
              <a:ea typeface="PMingLiU" pitchFamily="18" charset="-120"/>
            </a:endParaRPr>
          </a:p>
          <a:p>
            <a:pPr lvl="1" eaLnBrk="1" hangingPunct="1"/>
            <a:endParaRPr lang="en-US" altLang="zh-TW" sz="2200">
              <a:ea typeface="PMingLiU" pitchFamily="18" charset="-120"/>
            </a:endParaRPr>
          </a:p>
          <a:p>
            <a:pPr lvl="1" eaLnBrk="1" hangingPunct="1"/>
            <a:endParaRPr lang="en-US" altLang="zh-TW" sz="1000">
              <a:ea typeface="PMingLiU" pitchFamily="18" charset="-120"/>
            </a:endParaRPr>
          </a:p>
          <a:p>
            <a:pPr lvl="1" eaLnBrk="1" hangingPunct="1"/>
            <a:r>
              <a:rPr lang="en-US" altLang="en-US" sz="2200"/>
              <a:t>The force required to accelerate a 1-kg mass at the rate of </a:t>
            </a:r>
            <a:r>
              <a:rPr lang="en-US" altLang="zh-TW" sz="2200">
                <a:ea typeface="PMingLiU" pitchFamily="18" charset="-120"/>
              </a:rPr>
              <a:t>   1 m/s</a:t>
            </a:r>
            <a:r>
              <a:rPr lang="en-US" altLang="zh-TW" sz="2200" baseline="30000">
                <a:ea typeface="PMingLiU" pitchFamily="18" charset="-120"/>
              </a:rPr>
              <a:t>2</a:t>
            </a:r>
            <a:r>
              <a:rPr lang="en-US" altLang="zh-TW" sz="2200">
                <a:ea typeface="PMingLiU" pitchFamily="18" charset="-120"/>
              </a:rPr>
              <a:t> </a:t>
            </a:r>
            <a:r>
              <a:rPr lang="en-US" altLang="en-US" sz="2200"/>
              <a:t>is defined to be</a:t>
            </a:r>
            <a:r>
              <a:rPr lang="en-US" altLang="zh-TW" sz="2200">
                <a:ea typeface="PMingLiU" pitchFamily="18" charset="-120"/>
              </a:rPr>
              <a:t> </a:t>
            </a:r>
            <a:r>
              <a:rPr lang="en-US" altLang="en-US" sz="2200"/>
              <a:t>1 </a:t>
            </a:r>
            <a:r>
              <a:rPr lang="en-US" altLang="en-US" sz="2200" b="1"/>
              <a:t>newton</a:t>
            </a:r>
            <a:r>
              <a:rPr lang="en-US" altLang="en-US" sz="2200"/>
              <a:t> (N)</a:t>
            </a:r>
            <a:r>
              <a:rPr lang="en-US" altLang="zh-TW" sz="2200">
                <a:ea typeface="PMingLiU" pitchFamily="18" charset="-120"/>
              </a:rPr>
              <a:t>.</a:t>
            </a:r>
            <a:endParaRPr lang="en-US" altLang="en-US" sz="2200"/>
          </a:p>
        </p:txBody>
      </p:sp>
      <p:graphicFrame>
        <p:nvGraphicFramePr>
          <p:cNvPr id="18436" name="Object 2">
            <a:extLst>
              <a:ext uri="{FF2B5EF4-FFF2-40B4-BE49-F238E27FC236}">
                <a16:creationId xmlns:a16="http://schemas.microsoft.com/office/drawing/2014/main" id="{DCBC29FE-10D6-4475-93B6-9660658B32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8588" y="2528888"/>
          <a:ext cx="9271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Equation" r:id="rId4" imgW="926698" imgH="342751" progId="Equation.DSMT4">
                  <p:embed/>
                </p:oleObj>
              </mc:Choice>
              <mc:Fallback>
                <p:oleObj name="Equation" r:id="rId4" imgW="926698" imgH="342751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8588" y="2528888"/>
                        <a:ext cx="9271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7" name="Object 3">
            <a:extLst>
              <a:ext uri="{FF2B5EF4-FFF2-40B4-BE49-F238E27FC236}">
                <a16:creationId xmlns:a16="http://schemas.microsoft.com/office/drawing/2014/main" id="{4E723EC9-3444-4CC6-B63E-7D7792F7C5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76700" y="3686175"/>
          <a:ext cx="939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Equation" r:id="rId6" imgW="939800" imgH="736600" progId="Equation.DSMT4">
                  <p:embed/>
                </p:oleObj>
              </mc:Choice>
              <mc:Fallback>
                <p:oleObj name="Equation" r:id="rId6" imgW="939800" imgH="736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6700" y="3686175"/>
                        <a:ext cx="9398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8" name="Object 4">
            <a:extLst>
              <a:ext uri="{FF2B5EF4-FFF2-40B4-BE49-F238E27FC236}">
                <a16:creationId xmlns:a16="http://schemas.microsoft.com/office/drawing/2014/main" id="{72E13B68-F637-4CBD-B781-785C867F89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60700" y="4905375"/>
          <a:ext cx="2832100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Equation" r:id="rId8" imgW="3073400" imgH="787400" progId="Equation.DSMT4">
                  <p:embed/>
                </p:oleObj>
              </mc:Choice>
              <mc:Fallback>
                <p:oleObj name="Equation" r:id="rId8" imgW="3073400" imgH="787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4905375"/>
                        <a:ext cx="2832100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HA5Lect_template">
  <a:themeElements>
    <a:clrScheme name="HA5Lect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A5Lect_template">
      <a:majorFont>
        <a:latin typeface="Arial"/>
        <a:ea typeface="Times New Roman"/>
        <a:cs typeface="Times New Roman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5" charset="0"/>
          </a:defRPr>
        </a:defPPr>
      </a:lstStyle>
    </a:lnDef>
  </a:objectDefaults>
  <a:extraClrSchemeLst>
    <a:extraClrScheme>
      <a:clrScheme name="HA5Lec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8974</TotalTime>
  <Words>970</Words>
  <Application>Microsoft Office PowerPoint</Application>
  <PresentationFormat>全屏显示(4:3)</PresentationFormat>
  <Paragraphs>187</Paragraphs>
  <Slides>25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Times New Roman</vt:lpstr>
      <vt:lpstr>ＭＳ Ｐゴシック</vt:lpstr>
      <vt:lpstr>Arial</vt:lpstr>
      <vt:lpstr>PMingLiU</vt:lpstr>
      <vt:lpstr>Verdana</vt:lpstr>
      <vt:lpstr>Albertus Extra Bold</vt:lpstr>
      <vt:lpstr>Arial Rounded MT Bold</vt:lpstr>
      <vt:lpstr>Georgia</vt:lpstr>
      <vt:lpstr>HA5Lect_template</vt:lpstr>
      <vt:lpstr>Microsoft 公式 3.0</vt:lpstr>
      <vt:lpstr>MathType 5.0 Equation</vt:lpstr>
      <vt:lpstr>MSPhotoEd.3</vt:lpstr>
      <vt:lpstr>Force and Motion</vt:lpstr>
      <vt:lpstr>In this lecture you’ll learn</vt:lpstr>
      <vt:lpstr>What Causes Motion?</vt:lpstr>
      <vt:lpstr>Force &amp; Interactions</vt:lpstr>
      <vt:lpstr>Newton’s Laws of Motion</vt:lpstr>
      <vt:lpstr>The First Law</vt:lpstr>
      <vt:lpstr>Newton’s First Law (Inertia Law)</vt:lpstr>
      <vt:lpstr>Newton’s Second Law (The Law of Motion)</vt:lpstr>
      <vt:lpstr>The Second Law (more general)</vt:lpstr>
      <vt:lpstr>Mass &amp; Weight</vt:lpstr>
      <vt:lpstr>Mass, Inertia and Force</vt:lpstr>
      <vt:lpstr>Mass, Weight, and Gravity</vt:lpstr>
      <vt:lpstr>The Fundamental Forces</vt:lpstr>
      <vt:lpstr>Solving Problems with Newton’s Second Law</vt:lpstr>
      <vt:lpstr>Example</vt:lpstr>
      <vt:lpstr>Newton’s Third Law (Action &amp; Reaction)</vt:lpstr>
      <vt:lpstr>Newton’s Third Law</vt:lpstr>
      <vt:lpstr>Free Body Diagrams</vt:lpstr>
      <vt:lpstr>Spring Forces</vt:lpstr>
      <vt:lpstr>Summary</vt:lpstr>
      <vt:lpstr>Summary</vt:lpstr>
      <vt:lpstr>First Law</vt:lpstr>
      <vt:lpstr>Second Law</vt:lpstr>
      <vt:lpstr>Third Law</vt:lpstr>
      <vt:lpstr>Free Body Diagrams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karlm</dc:creator>
  <cp:lastModifiedBy>张伯望</cp:lastModifiedBy>
  <cp:revision>565</cp:revision>
  <dcterms:created xsi:type="dcterms:W3CDTF">2002-11-25T02:35:13Z</dcterms:created>
  <dcterms:modified xsi:type="dcterms:W3CDTF">2017-09-07T11:27:46Z</dcterms:modified>
</cp:coreProperties>
</file>